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3" r:id="rId8"/>
    <p:sldId id="264" r:id="rId9"/>
    <p:sldId id="265" r:id="rId10"/>
    <p:sldId id="266" r:id="rId11"/>
    <p:sldId id="267" r:id="rId12"/>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varScale="1">
        <p:scale>
          <a:sx n="104" d="100"/>
          <a:sy n="104" d="100"/>
        </p:scale>
        <p:origin x="121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65F1766A-88CD-467F-8094-F0E1FCB23AD8}" type="datetimeFigureOut">
              <a:rPr lang="en-AU" smtClean="0"/>
              <a:pPr/>
              <a:t>25/10/2020</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EA871B18-9726-460E-9575-424280AA180D}"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E389ACE-2865-4DF1-99D4-710083C76FF4}" type="datetimeFigureOut">
              <a:rPr lang="en-AU" smtClean="0"/>
              <a:pPr/>
              <a:t>25/10/2020</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AC076C2D-AF54-44E9-86B1-0AA5B29E1D17}" type="slidenum">
              <a:rPr lang="en-AU" smtClean="0"/>
              <a:pPr/>
              <a:t>‹#›</a:t>
            </a:fld>
            <a:endParaRPr lang="en-AU"/>
          </a:p>
        </p:txBody>
      </p:sp>
    </p:spTree>
    <p:extLst>
      <p:ext uri="{BB962C8B-B14F-4D97-AF65-F5344CB8AC3E}">
        <p14:creationId xmlns:p14="http://schemas.microsoft.com/office/powerpoint/2010/main" val="13512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C076C2D-AF54-44E9-86B1-0AA5B29E1D17}" type="slidenum">
              <a:rPr lang="en-AU" smtClean="0"/>
              <a:pPr/>
              <a:t>4</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B24F67B-50E2-4EFE-B18D-0AB8B43AA169}" type="datetimeFigureOut">
              <a:rPr lang="en-AU" smtClean="0"/>
              <a:pPr/>
              <a:t>25/10/2020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597D79-ED98-4D97-AEBA-8E9D8E67584D}" type="slidenum">
              <a:rPr lang="en-AU" smtClean="0"/>
              <a:pPr/>
              <a:t>‹#›</a:t>
            </a:fld>
            <a:endParaRPr lang="en-AU"/>
          </a:p>
        </p:txBody>
      </p:sp>
    </p:spTree>
    <p:extLst>
      <p:ext uri="{BB962C8B-B14F-4D97-AF65-F5344CB8AC3E}">
        <p14:creationId xmlns:p14="http://schemas.microsoft.com/office/powerpoint/2010/main" val="155857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B24F67B-50E2-4EFE-B18D-0AB8B43AA169}" type="datetimeFigureOut">
              <a:rPr lang="en-AU" smtClean="0"/>
              <a:pPr/>
              <a:t>25/10/2020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597D79-ED98-4D97-AEBA-8E9D8E67584D}" type="slidenum">
              <a:rPr lang="en-AU" smtClean="0"/>
              <a:pPr/>
              <a:t>‹#›</a:t>
            </a:fld>
            <a:endParaRPr lang="en-AU"/>
          </a:p>
        </p:txBody>
      </p:sp>
    </p:spTree>
    <p:extLst>
      <p:ext uri="{BB962C8B-B14F-4D97-AF65-F5344CB8AC3E}">
        <p14:creationId xmlns:p14="http://schemas.microsoft.com/office/powerpoint/2010/main" val="80717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B24F67B-50E2-4EFE-B18D-0AB8B43AA169}" type="datetimeFigureOut">
              <a:rPr lang="en-AU" smtClean="0"/>
              <a:pPr/>
              <a:t>25/10/2020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597D79-ED98-4D97-AEBA-8E9D8E67584D}" type="slidenum">
              <a:rPr lang="en-AU" smtClean="0"/>
              <a:pPr/>
              <a:t>‹#›</a:t>
            </a:fld>
            <a:endParaRPr lang="en-AU"/>
          </a:p>
        </p:txBody>
      </p:sp>
    </p:spTree>
    <p:extLst>
      <p:ext uri="{BB962C8B-B14F-4D97-AF65-F5344CB8AC3E}">
        <p14:creationId xmlns:p14="http://schemas.microsoft.com/office/powerpoint/2010/main" val="288302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B24F67B-50E2-4EFE-B18D-0AB8B43AA169}" type="datetimeFigureOut">
              <a:rPr lang="en-AU" smtClean="0"/>
              <a:pPr/>
              <a:t>25/10/2020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597D79-ED98-4D97-AEBA-8E9D8E67584D}" type="slidenum">
              <a:rPr lang="en-AU" smtClean="0"/>
              <a:pPr/>
              <a:t>‹#›</a:t>
            </a:fld>
            <a:endParaRPr lang="en-AU"/>
          </a:p>
        </p:txBody>
      </p:sp>
    </p:spTree>
    <p:extLst>
      <p:ext uri="{BB962C8B-B14F-4D97-AF65-F5344CB8AC3E}">
        <p14:creationId xmlns:p14="http://schemas.microsoft.com/office/powerpoint/2010/main" val="244968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24F67B-50E2-4EFE-B18D-0AB8B43AA169}" type="datetimeFigureOut">
              <a:rPr lang="en-AU" smtClean="0"/>
              <a:pPr/>
              <a:t>25/10/2020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597D79-ED98-4D97-AEBA-8E9D8E67584D}" type="slidenum">
              <a:rPr lang="en-AU" smtClean="0"/>
              <a:pPr/>
              <a:t>‹#›</a:t>
            </a:fld>
            <a:endParaRPr lang="en-AU"/>
          </a:p>
        </p:txBody>
      </p:sp>
    </p:spTree>
    <p:extLst>
      <p:ext uri="{BB962C8B-B14F-4D97-AF65-F5344CB8AC3E}">
        <p14:creationId xmlns:p14="http://schemas.microsoft.com/office/powerpoint/2010/main" val="287713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B24F67B-50E2-4EFE-B18D-0AB8B43AA169}" type="datetimeFigureOut">
              <a:rPr lang="en-AU" smtClean="0"/>
              <a:pPr/>
              <a:t>25/10/2020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F597D79-ED98-4D97-AEBA-8E9D8E67584D}" type="slidenum">
              <a:rPr lang="en-AU" smtClean="0"/>
              <a:pPr/>
              <a:t>‹#›</a:t>
            </a:fld>
            <a:endParaRPr lang="en-AU"/>
          </a:p>
        </p:txBody>
      </p:sp>
    </p:spTree>
    <p:extLst>
      <p:ext uri="{BB962C8B-B14F-4D97-AF65-F5344CB8AC3E}">
        <p14:creationId xmlns:p14="http://schemas.microsoft.com/office/powerpoint/2010/main" val="266736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B24F67B-50E2-4EFE-B18D-0AB8B43AA169}" type="datetimeFigureOut">
              <a:rPr lang="en-AU" smtClean="0"/>
              <a:pPr/>
              <a:t>25/10/2020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F597D79-ED98-4D97-AEBA-8E9D8E67584D}" type="slidenum">
              <a:rPr lang="en-AU" smtClean="0"/>
              <a:pPr/>
              <a:t>‹#›</a:t>
            </a:fld>
            <a:endParaRPr lang="en-AU"/>
          </a:p>
        </p:txBody>
      </p:sp>
    </p:spTree>
    <p:extLst>
      <p:ext uri="{BB962C8B-B14F-4D97-AF65-F5344CB8AC3E}">
        <p14:creationId xmlns:p14="http://schemas.microsoft.com/office/powerpoint/2010/main" val="23480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B24F67B-50E2-4EFE-B18D-0AB8B43AA169}" type="datetimeFigureOut">
              <a:rPr lang="en-AU" smtClean="0"/>
              <a:pPr/>
              <a:t>25/10/2020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F597D79-ED98-4D97-AEBA-8E9D8E67584D}" type="slidenum">
              <a:rPr lang="en-AU" smtClean="0"/>
              <a:pPr/>
              <a:t>‹#›</a:t>
            </a:fld>
            <a:endParaRPr lang="en-AU"/>
          </a:p>
        </p:txBody>
      </p:sp>
    </p:spTree>
    <p:extLst>
      <p:ext uri="{BB962C8B-B14F-4D97-AF65-F5344CB8AC3E}">
        <p14:creationId xmlns:p14="http://schemas.microsoft.com/office/powerpoint/2010/main" val="2145026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4F67B-50E2-4EFE-B18D-0AB8B43AA169}" type="datetimeFigureOut">
              <a:rPr lang="en-AU" smtClean="0"/>
              <a:pPr/>
              <a:t>25/10/2020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F597D79-ED98-4D97-AEBA-8E9D8E67584D}" type="slidenum">
              <a:rPr lang="en-AU" smtClean="0"/>
              <a:pPr/>
              <a:t>‹#›</a:t>
            </a:fld>
            <a:endParaRPr lang="en-AU"/>
          </a:p>
        </p:txBody>
      </p:sp>
    </p:spTree>
    <p:extLst>
      <p:ext uri="{BB962C8B-B14F-4D97-AF65-F5344CB8AC3E}">
        <p14:creationId xmlns:p14="http://schemas.microsoft.com/office/powerpoint/2010/main" val="186824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24F67B-50E2-4EFE-B18D-0AB8B43AA169}" type="datetimeFigureOut">
              <a:rPr lang="en-AU" smtClean="0"/>
              <a:pPr/>
              <a:t>25/10/2020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F597D79-ED98-4D97-AEBA-8E9D8E67584D}" type="slidenum">
              <a:rPr lang="en-AU" smtClean="0"/>
              <a:pPr/>
              <a:t>‹#›</a:t>
            </a:fld>
            <a:endParaRPr lang="en-AU"/>
          </a:p>
        </p:txBody>
      </p:sp>
    </p:spTree>
    <p:extLst>
      <p:ext uri="{BB962C8B-B14F-4D97-AF65-F5344CB8AC3E}">
        <p14:creationId xmlns:p14="http://schemas.microsoft.com/office/powerpoint/2010/main" val="402025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24F67B-50E2-4EFE-B18D-0AB8B43AA169}" type="datetimeFigureOut">
              <a:rPr lang="en-AU" smtClean="0"/>
              <a:pPr/>
              <a:t>25/10/2020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F597D79-ED98-4D97-AEBA-8E9D8E67584D}" type="slidenum">
              <a:rPr lang="en-AU" smtClean="0"/>
              <a:pPr/>
              <a:t>‹#›</a:t>
            </a:fld>
            <a:endParaRPr lang="en-AU"/>
          </a:p>
        </p:txBody>
      </p:sp>
    </p:spTree>
    <p:extLst>
      <p:ext uri="{BB962C8B-B14F-4D97-AF65-F5344CB8AC3E}">
        <p14:creationId xmlns:p14="http://schemas.microsoft.com/office/powerpoint/2010/main" val="331877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4F67B-50E2-4EFE-B18D-0AB8B43AA169}" type="datetimeFigureOut">
              <a:rPr lang="en-AU" smtClean="0"/>
              <a:pPr/>
              <a:t>25/10/2020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97D79-ED98-4D97-AEBA-8E9D8E67584D}" type="slidenum">
              <a:rPr lang="en-AU" smtClean="0"/>
              <a:pPr/>
              <a:t>‹#›</a:t>
            </a:fld>
            <a:endParaRPr lang="en-AU"/>
          </a:p>
        </p:txBody>
      </p:sp>
    </p:spTree>
    <p:extLst>
      <p:ext uri="{BB962C8B-B14F-4D97-AF65-F5344CB8AC3E}">
        <p14:creationId xmlns:p14="http://schemas.microsoft.com/office/powerpoint/2010/main" val="584714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27542" y="4313948"/>
            <a:ext cx="3703452" cy="1022411"/>
          </a:xfrm>
        </p:spPr>
        <p:txBody>
          <a:bodyPr anchor="t">
            <a:noAutofit/>
          </a:bodyPr>
          <a:lstStyle/>
          <a:p>
            <a:pPr algn="l">
              <a:lnSpc>
                <a:spcPct val="90000"/>
              </a:lnSpc>
            </a:pPr>
            <a:r>
              <a:rPr lang="en-AU" sz="4000" dirty="0"/>
              <a:t>Healthy Eating -</a:t>
            </a:r>
            <a:br>
              <a:rPr lang="en-AU" sz="4000" dirty="0"/>
            </a:br>
            <a:r>
              <a:rPr lang="en-AU" sz="4000" dirty="0"/>
              <a:t>Healthy Lunchboxes</a:t>
            </a:r>
          </a:p>
        </p:txBody>
      </p:sp>
      <p:sp>
        <p:nvSpPr>
          <p:cNvPr id="3" name="Subtitle 2"/>
          <p:cNvSpPr>
            <a:spLocks noGrp="1"/>
          </p:cNvSpPr>
          <p:nvPr>
            <p:ph type="subTitle" idx="1"/>
          </p:nvPr>
        </p:nvSpPr>
        <p:spPr>
          <a:xfrm>
            <a:off x="2727542" y="3754707"/>
            <a:ext cx="3703452" cy="432554"/>
          </a:xfrm>
        </p:spPr>
        <p:txBody>
          <a:bodyPr anchor="b">
            <a:normAutofit/>
          </a:bodyPr>
          <a:lstStyle/>
          <a:p>
            <a:pPr algn="l"/>
            <a:r>
              <a:rPr lang="en-AU" sz="1500"/>
              <a:t>Busby Public School</a:t>
            </a:r>
          </a:p>
        </p:txBody>
      </p:sp>
      <p:sp>
        <p:nvSpPr>
          <p:cNvPr id="16" name="Freeform: Shape 15">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288" y="-3753"/>
            <a:ext cx="3601933" cy="2083455"/>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1208BC59-C84F-483F-80CD-FAEC74229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1" y="2063"/>
            <a:ext cx="3322473" cy="1940047"/>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9" name="Picture 4" descr="Q:\Program areas\Healthy Children Initiative\HCI 12_03 Munch and Move\Photos\Photo Library\strawberries.jpg"/>
          <p:cNvPicPr>
            <a:picLocks noChangeAspect="1" noChangeArrowheads="1"/>
          </p:cNvPicPr>
          <p:nvPr/>
        </p:nvPicPr>
        <p:blipFill>
          <a:blip r:embed="rId2" cstate="print"/>
          <a:stretch>
            <a:fillRect/>
          </a:stretch>
        </p:blipFill>
        <p:spPr bwMode="auto">
          <a:xfrm>
            <a:off x="1066329" y="63785"/>
            <a:ext cx="1846278" cy="1384709"/>
          </a:xfrm>
          <a:prstGeom prst="rect">
            <a:avLst/>
          </a:prstGeom>
        </p:spPr>
      </p:pic>
      <p:sp>
        <p:nvSpPr>
          <p:cNvPr id="20" name="Freeform: Shape 19">
            <a:extLst>
              <a:ext uri="{FF2B5EF4-FFF2-40B4-BE49-F238E27FC236}">
                <a16:creationId xmlns:a16="http://schemas.microsoft.com/office/drawing/2014/main" id="{2E2D6188-24E5-426A-BB2A-3FA2D6B9C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0" y="3430748"/>
            <a:ext cx="2673479" cy="3427251"/>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Shape 21">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0" y="3306163"/>
            <a:ext cx="2798064" cy="3551837"/>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24" name="Freeform: Shape 23">
            <a:extLst>
              <a:ext uri="{FF2B5EF4-FFF2-40B4-BE49-F238E27FC236}">
                <a16:creationId xmlns:a16="http://schemas.microsoft.com/office/drawing/2014/main" id="{A1DABD52-05DF-4F31-AFB9-B330D8BE4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629" y="991141"/>
            <a:ext cx="2550236" cy="2550236"/>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6500" y="834351"/>
            <a:ext cx="2844494" cy="284449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1" name="Picture 10" descr="Image result for busby public school logo">
            <a:extLst>
              <a:ext uri="{FF2B5EF4-FFF2-40B4-BE49-F238E27FC236}">
                <a16:creationId xmlns:a16="http://schemas.microsoft.com/office/drawing/2014/main" id="{3A47D8C6-7C08-4026-989B-FD0F83648D96}"/>
              </a:ext>
            </a:extLst>
          </p:cNvPr>
          <p:cNvPicPr/>
          <p:nvPr/>
        </p:nvPicPr>
        <p:blipFill rotWithShape="1">
          <a:blip r:embed="rId3" cstate="print">
            <a:extLst>
              <a:ext uri="{28A0092B-C50C-407E-A947-70E740481C1C}">
                <a14:useLocalDpi xmlns:a14="http://schemas.microsoft.com/office/drawing/2010/main" val="0"/>
              </a:ext>
            </a:extLst>
          </a:blip>
          <a:srcRect t="6006" b="9309"/>
          <a:stretch/>
        </p:blipFill>
        <p:spPr bwMode="auto">
          <a:xfrm>
            <a:off x="3913273" y="1026821"/>
            <a:ext cx="2190948" cy="2008581"/>
          </a:xfrm>
          <a:prstGeom prst="rect">
            <a:avLst/>
          </a:prstGeom>
          <a:noFill/>
          <a:extLst>
            <a:ext uri="{53640926-AAD7-44D8-BBD7-CCE9431645EC}">
              <a14:shadowObscured xmlns:a14="http://schemas.microsoft.com/office/drawing/2010/main"/>
            </a:ext>
          </a:extLst>
        </p:spPr>
      </p:pic>
      <p:sp>
        <p:nvSpPr>
          <p:cNvPr id="28" name="Freeform: Shape 27">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4426" y="-3754"/>
            <a:ext cx="2579574" cy="2662562"/>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dirty="0">
              <a:solidFill>
                <a:prstClr val="white"/>
              </a:solidFill>
              <a:latin typeface="Calibri" panose="020F0502020204030204"/>
            </a:endParaRPr>
          </a:p>
        </p:txBody>
      </p:sp>
      <p:sp>
        <p:nvSpPr>
          <p:cNvPr id="30" name="Freeform: Shape 29">
            <a:extLst>
              <a:ext uri="{FF2B5EF4-FFF2-40B4-BE49-F238E27FC236}">
                <a16:creationId xmlns:a16="http://schemas.microsoft.com/office/drawing/2014/main" id="{8E4F04B5-4D4A-4F70-8549-384AF5351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9071" y="-3753"/>
            <a:ext cx="2454929" cy="2537918"/>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3" descr="Q:\Program areas\Healthy Children Initiative\HCI 12_03 Munch and Move\Photos\Photo Library\banana.jpg"/>
          <p:cNvPicPr>
            <a:picLocks noChangeAspect="1" noChangeArrowheads="1"/>
          </p:cNvPicPr>
          <p:nvPr/>
        </p:nvPicPr>
        <p:blipFill>
          <a:blip r:embed="rId4" cstate="print"/>
          <a:stretch>
            <a:fillRect/>
          </a:stretch>
        </p:blipFill>
        <p:spPr bwMode="auto">
          <a:xfrm>
            <a:off x="7407867" y="265595"/>
            <a:ext cx="1572416" cy="1572416"/>
          </a:xfrm>
          <a:prstGeom prst="rect">
            <a:avLst/>
          </a:prstGeom>
        </p:spPr>
      </p:pic>
      <p:pic>
        <p:nvPicPr>
          <p:cNvPr id="10" name="Picture 7" descr="Q:\Program areas\Healthy Children Initiative\HCI 12_03 Munch and Move\Photos\Photo Library\childsoccermhAxY6K.jpg"/>
          <p:cNvPicPr>
            <a:picLocks noChangeAspect="1" noChangeArrowheads="1"/>
          </p:cNvPicPr>
          <p:nvPr/>
        </p:nvPicPr>
        <p:blipFill>
          <a:blip r:embed="rId5" cstate="print"/>
          <a:stretch>
            <a:fillRect/>
          </a:stretch>
        </p:blipFill>
        <p:spPr bwMode="auto">
          <a:xfrm>
            <a:off x="164052" y="4446122"/>
            <a:ext cx="1746852" cy="1873298"/>
          </a:xfrm>
          <a:prstGeom prst="rect">
            <a:avLst/>
          </a:prstGeom>
        </p:spPr>
      </p:pic>
      <p:sp>
        <p:nvSpPr>
          <p:cNvPr id="32" name="Freeform: Shape 31">
            <a:extLst>
              <a:ext uri="{FF2B5EF4-FFF2-40B4-BE49-F238E27FC236}">
                <a16:creationId xmlns:a16="http://schemas.microsoft.com/office/drawing/2014/main" id="{0D14DB62-3EB3-452E-89EE-30B0CDB0C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4754" y="3814717"/>
            <a:ext cx="3089246" cy="3043284"/>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4" name="Freeform: Shape 33">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5722" y="3675122"/>
            <a:ext cx="3228278" cy="3182878"/>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8" name="Picture 9" descr="Q:\Program areas\Healthy Children Initiative\HCI 12_03 Munch and Move\Photos\Photo Library\bubblerdMG1U6.jpg"/>
          <p:cNvPicPr>
            <a:picLocks noChangeAspect="1" noChangeArrowheads="1"/>
          </p:cNvPicPr>
          <p:nvPr/>
        </p:nvPicPr>
        <p:blipFill>
          <a:blip r:embed="rId6" cstate="print"/>
          <a:stretch>
            <a:fillRect/>
          </a:stretch>
        </p:blipFill>
        <p:spPr bwMode="auto">
          <a:xfrm>
            <a:off x="6753055" y="4705815"/>
            <a:ext cx="2086209" cy="1966253"/>
          </a:xfrm>
          <a:prstGeom prst="rect">
            <a:avLst/>
          </a:prstGeom>
        </p:spPr>
      </p:pic>
    </p:spTree>
    <p:extLst>
      <p:ext uri="{BB962C8B-B14F-4D97-AF65-F5344CB8AC3E}">
        <p14:creationId xmlns:p14="http://schemas.microsoft.com/office/powerpoint/2010/main" val="6403665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8090" y="365124"/>
            <a:ext cx="4073652" cy="1433369"/>
          </a:xfrm>
        </p:spPr>
        <p:txBody>
          <a:bodyPr>
            <a:normAutofit/>
          </a:bodyPr>
          <a:lstStyle/>
          <a:p>
            <a:r>
              <a:rPr lang="en-AU" sz="4400"/>
              <a:t>Healthy Lunchboxes</a:t>
            </a:r>
          </a:p>
        </p:txBody>
      </p:sp>
      <p:pic>
        <p:nvPicPr>
          <p:cNvPr id="24580" name="Picture 4" descr="http://www.lifestyle.com.au/content/Glad-SNap-Lock-Bags02.jpg"/>
          <p:cNvPicPr>
            <a:picLocks noChangeAspect="1" noChangeArrowheads="1"/>
          </p:cNvPicPr>
          <p:nvPr/>
        </p:nvPicPr>
        <p:blipFill>
          <a:blip r:embed="rId2" cstate="print"/>
          <a:stretch>
            <a:fillRect/>
          </a:stretch>
        </p:blipFill>
        <p:spPr bwMode="auto">
          <a:xfrm>
            <a:off x="273051" y="1327039"/>
            <a:ext cx="4073652" cy="1486882"/>
          </a:xfrm>
          <a:prstGeom prst="rect">
            <a:avLst/>
          </a:prstGeom>
          <a:noFill/>
        </p:spPr>
      </p:pic>
      <p:pic>
        <p:nvPicPr>
          <p:cNvPr id="24582" name="Picture 6" descr="http://www.bermaguiequipmenthire.com.au/hire/images/source/DESERT_SPOON.jpg"/>
          <p:cNvPicPr>
            <a:picLocks noChangeAspect="1" noChangeArrowheads="1"/>
          </p:cNvPicPr>
          <p:nvPr/>
        </p:nvPicPr>
        <p:blipFill>
          <a:blip r:embed="rId3" cstate="print"/>
          <a:stretch>
            <a:fillRect/>
          </a:stretch>
        </p:blipFill>
        <p:spPr bwMode="auto">
          <a:xfrm>
            <a:off x="273051" y="4108046"/>
            <a:ext cx="1954530" cy="1954530"/>
          </a:xfrm>
          <a:prstGeom prst="rect">
            <a:avLst/>
          </a:prstGeom>
          <a:noFill/>
        </p:spPr>
      </p:pic>
      <p:pic>
        <p:nvPicPr>
          <p:cNvPr id="24584" name="Picture 8" descr="http://www.planet-science.com/umbraco/ImageGen.ashx?image=/media/114029/fork_87623698.jpg&amp;width=600&amp;constrain=true"/>
          <p:cNvPicPr>
            <a:picLocks noChangeAspect="1" noChangeArrowheads="1"/>
          </p:cNvPicPr>
          <p:nvPr/>
        </p:nvPicPr>
        <p:blipFill>
          <a:blip r:embed="rId4" cstate="print"/>
          <a:stretch>
            <a:fillRect/>
          </a:stretch>
        </p:blipFill>
        <p:spPr bwMode="auto">
          <a:xfrm>
            <a:off x="2392173" y="4345033"/>
            <a:ext cx="1954530" cy="1480556"/>
          </a:xfrm>
          <a:prstGeom prst="rect">
            <a:avLst/>
          </a:prstGeom>
          <a:noFill/>
        </p:spPr>
      </p:pic>
      <p:sp>
        <p:nvSpPr>
          <p:cNvPr id="3" name="Content Placeholder 2"/>
          <p:cNvSpPr>
            <a:spLocks noGrp="1"/>
          </p:cNvSpPr>
          <p:nvPr>
            <p:ph idx="1"/>
          </p:nvPr>
        </p:nvSpPr>
        <p:spPr>
          <a:xfrm>
            <a:off x="4678090" y="1933430"/>
            <a:ext cx="4073652" cy="4249161"/>
          </a:xfrm>
        </p:spPr>
        <p:txBody>
          <a:bodyPr>
            <a:normAutofit/>
          </a:bodyPr>
          <a:lstStyle/>
          <a:p>
            <a:pPr>
              <a:buNone/>
            </a:pPr>
            <a:r>
              <a:rPr lang="en-AU" sz="2100"/>
              <a:t>How to package your child’s food.</a:t>
            </a:r>
          </a:p>
          <a:p>
            <a:r>
              <a:rPr lang="en-AU" sz="2100"/>
              <a:t>Don’t forget a spoon or fork if your child has noodles, rice, pasta or yoghurt.</a:t>
            </a:r>
          </a:p>
          <a:p>
            <a:r>
              <a:rPr lang="en-AU" sz="2100"/>
              <a:t>Snap lock bags are great. They keep food fresh, they are easy to open and are disposable.</a:t>
            </a:r>
          </a:p>
          <a:p>
            <a:r>
              <a:rPr lang="en-AU" sz="2100"/>
              <a:t>Remember to label all your child’s things.</a:t>
            </a:r>
          </a:p>
          <a:p>
            <a:endParaRPr lang="en-AU" sz="2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2">
                    <a:lumMod val="50000"/>
                  </a:schemeClr>
                </a:solidFill>
              </a:rPr>
              <a:t>Healthy Lunchboxes</a:t>
            </a:r>
            <a:endParaRPr lang="en-AU" dirty="0"/>
          </a:p>
        </p:txBody>
      </p:sp>
      <p:sp>
        <p:nvSpPr>
          <p:cNvPr id="3" name="Content Placeholder 2"/>
          <p:cNvSpPr>
            <a:spLocks noGrp="1"/>
          </p:cNvSpPr>
          <p:nvPr>
            <p:ph idx="1"/>
          </p:nvPr>
        </p:nvSpPr>
        <p:spPr/>
        <p:txBody>
          <a:bodyPr>
            <a:normAutofit/>
          </a:bodyPr>
          <a:lstStyle/>
          <a:p>
            <a:pPr>
              <a:buNone/>
            </a:pPr>
            <a:r>
              <a:rPr lang="en-AU" dirty="0"/>
              <a:t>Finally:</a:t>
            </a:r>
          </a:p>
          <a:p>
            <a:r>
              <a:rPr lang="en-AU" sz="2000" dirty="0"/>
              <a:t>Don’t be surprised if your child does not eat everything you pack.</a:t>
            </a:r>
          </a:p>
          <a:p>
            <a:r>
              <a:rPr lang="en-AU" sz="2000" dirty="0"/>
              <a:t>Please explain what food is lunch and what is for recess.</a:t>
            </a:r>
          </a:p>
          <a:p>
            <a:r>
              <a:rPr lang="en-AU" sz="2000" dirty="0"/>
              <a:t>A practice run is great at home. Pack a lunchbox in the morning and through the day. Have your child get out morning tea, fruit break and lunch. This will give you an idea as to whether they can manage what you pack and how you pack. Check if they can open pre – packaged food.  You can modify over the January holidays and by the time they come to school, your child will be an expert!!</a:t>
            </a:r>
          </a:p>
          <a:p>
            <a:pPr>
              <a:buNone/>
            </a:pPr>
            <a:endParaRPr lang="en-AU" sz="2000" dirty="0"/>
          </a:p>
          <a:p>
            <a:pPr marL="0" indent="0">
              <a:buNone/>
            </a:pPr>
            <a:r>
              <a:rPr lang="en-AU" sz="2400" dirty="0"/>
              <a:t>The Early Stage 1 Team.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2">
                    <a:lumMod val="50000"/>
                  </a:schemeClr>
                </a:solidFill>
              </a:rPr>
              <a:t>Healthy Lunchboxes</a:t>
            </a:r>
            <a:endParaRPr lang="en-AU" dirty="0"/>
          </a:p>
        </p:txBody>
      </p:sp>
      <p:sp>
        <p:nvSpPr>
          <p:cNvPr id="4" name="Content Placeholder 3"/>
          <p:cNvSpPr txBox="1">
            <a:spLocks noGrp="1"/>
          </p:cNvSpPr>
          <p:nvPr>
            <p:ph idx="1"/>
          </p:nvPr>
        </p:nvSpPr>
        <p:spPr>
          <a:xfrm>
            <a:off x="457200" y="1600200"/>
            <a:ext cx="8075240" cy="5078313"/>
          </a:xfrm>
          <a:prstGeom prst="rect">
            <a:avLst/>
          </a:prstGeom>
          <a:noFill/>
        </p:spPr>
        <p:txBody>
          <a:bodyPr wrap="square">
            <a:spAutoFit/>
          </a:bodyPr>
          <a:lstStyle/>
          <a:p>
            <a:pPr marL="0" indent="0" fontAlgn="auto">
              <a:spcBef>
                <a:spcPts val="0"/>
              </a:spcBef>
              <a:spcAft>
                <a:spcPts val="0"/>
              </a:spcAft>
              <a:buNone/>
              <a:defRPr/>
            </a:pPr>
            <a:r>
              <a:rPr lang="en-AU" sz="1800" dirty="0">
                <a:cs typeface="+mn-cs"/>
              </a:rPr>
              <a:t>Our school supports nutrition and physical activity initiatives.</a:t>
            </a:r>
          </a:p>
          <a:p>
            <a:pPr fontAlgn="auto">
              <a:spcBef>
                <a:spcPts val="0"/>
              </a:spcBef>
              <a:spcAft>
                <a:spcPts val="0"/>
              </a:spcAft>
              <a:defRPr/>
            </a:pPr>
            <a:endParaRPr lang="en-AU" sz="1800" dirty="0">
              <a:cs typeface="+mn-cs"/>
            </a:endParaRPr>
          </a:p>
          <a:p>
            <a:pPr fontAlgn="auto">
              <a:spcBef>
                <a:spcPts val="0"/>
              </a:spcBef>
              <a:spcAft>
                <a:spcPts val="0"/>
              </a:spcAft>
              <a:defRPr/>
            </a:pPr>
            <a:r>
              <a:rPr lang="en-AU" sz="1800" dirty="0">
                <a:cs typeface="+mn-cs"/>
              </a:rPr>
              <a:t>Healthy eating and physical activity are encouraged for both health and educational benefits including</a:t>
            </a:r>
          </a:p>
          <a:p>
            <a:pPr marL="914400" lvl="1" indent="-457200" fontAlgn="auto">
              <a:spcBef>
                <a:spcPts val="0"/>
              </a:spcBef>
              <a:spcAft>
                <a:spcPts val="0"/>
              </a:spcAft>
              <a:buFont typeface="Arial" pitchFamily="34" charset="0"/>
              <a:buChar char="•"/>
              <a:defRPr/>
            </a:pPr>
            <a:r>
              <a:rPr lang="en-AU" sz="1800" dirty="0">
                <a:latin typeface="Calibri" pitchFamily="34" charset="0"/>
                <a:cs typeface="+mn-cs"/>
              </a:rPr>
              <a:t>Growth and development</a:t>
            </a:r>
          </a:p>
          <a:p>
            <a:pPr marL="914400" lvl="1" indent="-457200" fontAlgn="auto">
              <a:spcBef>
                <a:spcPts val="0"/>
              </a:spcBef>
              <a:spcAft>
                <a:spcPts val="0"/>
              </a:spcAft>
              <a:buFont typeface="Arial" pitchFamily="34" charset="0"/>
              <a:buChar char="•"/>
              <a:defRPr/>
            </a:pPr>
            <a:r>
              <a:rPr lang="en-AU" sz="1800" dirty="0">
                <a:latin typeface="Calibri" pitchFamily="34" charset="0"/>
                <a:cs typeface="+mn-cs"/>
              </a:rPr>
              <a:t>Development of good eating habits early</a:t>
            </a:r>
          </a:p>
          <a:p>
            <a:pPr marL="914400" lvl="1" indent="-457200" fontAlgn="auto">
              <a:spcBef>
                <a:spcPts val="0"/>
              </a:spcBef>
              <a:spcAft>
                <a:spcPts val="0"/>
              </a:spcAft>
              <a:buFont typeface="Arial" pitchFamily="34" charset="0"/>
              <a:buChar char="•"/>
              <a:defRPr/>
            </a:pPr>
            <a:r>
              <a:rPr lang="en-AU" sz="1800" dirty="0">
                <a:latin typeface="Calibri" pitchFamily="34" charset="0"/>
                <a:cs typeface="+mn-cs"/>
              </a:rPr>
              <a:t>To prevent lifestyle disease</a:t>
            </a:r>
          </a:p>
          <a:p>
            <a:pPr marL="914400" lvl="1" indent="-457200" fontAlgn="auto">
              <a:spcBef>
                <a:spcPts val="0"/>
              </a:spcBef>
              <a:spcAft>
                <a:spcPts val="0"/>
              </a:spcAft>
              <a:buFont typeface="Arial" pitchFamily="34" charset="0"/>
              <a:buChar char="•"/>
              <a:defRPr/>
            </a:pPr>
            <a:r>
              <a:rPr lang="en-AU" sz="1800" dirty="0">
                <a:latin typeface="Calibri" pitchFamily="34" charset="0"/>
                <a:cs typeface="+mn-cs"/>
              </a:rPr>
              <a:t>Concentration</a:t>
            </a:r>
          </a:p>
          <a:p>
            <a:pPr marL="914400" lvl="1" indent="-457200" fontAlgn="auto">
              <a:spcBef>
                <a:spcPts val="0"/>
              </a:spcBef>
              <a:spcAft>
                <a:spcPts val="0"/>
              </a:spcAft>
              <a:buFont typeface="Arial" pitchFamily="34" charset="0"/>
              <a:buChar char="•"/>
              <a:defRPr/>
            </a:pPr>
            <a:r>
              <a:rPr lang="en-AU" sz="1800" dirty="0">
                <a:latin typeface="Calibri" pitchFamily="34" charset="0"/>
                <a:cs typeface="+mn-cs"/>
              </a:rPr>
              <a:t>Behaviour</a:t>
            </a:r>
          </a:p>
          <a:p>
            <a:pPr fontAlgn="auto">
              <a:spcBef>
                <a:spcPts val="0"/>
              </a:spcBef>
              <a:spcAft>
                <a:spcPts val="0"/>
              </a:spcAft>
              <a:defRPr/>
            </a:pPr>
            <a:endParaRPr lang="en-AU" sz="1800" dirty="0">
              <a:cs typeface="+mn-cs"/>
            </a:endParaRPr>
          </a:p>
          <a:p>
            <a:pPr marL="0" indent="0" fontAlgn="auto">
              <a:spcBef>
                <a:spcPts val="0"/>
              </a:spcBef>
              <a:spcAft>
                <a:spcPts val="0"/>
              </a:spcAft>
              <a:buNone/>
              <a:defRPr/>
            </a:pPr>
            <a:r>
              <a:rPr lang="en-AU" sz="1800" dirty="0">
                <a:cs typeface="+mn-cs"/>
              </a:rPr>
              <a:t> We support and promote healthy behaviour and programs like:</a:t>
            </a:r>
          </a:p>
          <a:p>
            <a:pPr>
              <a:spcBef>
                <a:spcPts val="0"/>
              </a:spcBef>
              <a:defRPr/>
            </a:pPr>
            <a:r>
              <a:rPr lang="en-AU" sz="1800" dirty="0"/>
              <a:t>Breakfast Club</a:t>
            </a:r>
            <a:endParaRPr lang="en-AU" sz="1800" dirty="0">
              <a:cs typeface="+mn-cs"/>
            </a:endParaRPr>
          </a:p>
          <a:p>
            <a:pPr marL="285750" indent="-285750" fontAlgn="auto">
              <a:spcBef>
                <a:spcPts val="0"/>
              </a:spcBef>
              <a:spcAft>
                <a:spcPts val="0"/>
              </a:spcAft>
              <a:buFont typeface="Arial" pitchFamily="34" charset="0"/>
              <a:buChar char="•"/>
              <a:defRPr/>
            </a:pPr>
            <a:r>
              <a:rPr lang="en-AU" sz="1800" dirty="0">
                <a:cs typeface="+mn-cs"/>
              </a:rPr>
              <a:t>Healthy Lunchboxes</a:t>
            </a:r>
          </a:p>
          <a:p>
            <a:pPr marL="0" indent="0" fontAlgn="auto">
              <a:spcBef>
                <a:spcPts val="0"/>
              </a:spcBef>
              <a:spcAft>
                <a:spcPts val="0"/>
              </a:spcAft>
              <a:buNone/>
              <a:defRPr/>
            </a:pPr>
            <a:endParaRPr lang="en-AU" sz="1800" dirty="0">
              <a:cs typeface="+mn-cs"/>
            </a:endParaRPr>
          </a:p>
          <a:p>
            <a:pPr marL="0" indent="0" fontAlgn="auto">
              <a:spcBef>
                <a:spcPts val="0"/>
              </a:spcBef>
              <a:spcAft>
                <a:spcPts val="0"/>
              </a:spcAft>
              <a:buNone/>
              <a:defRPr/>
            </a:pPr>
            <a:endParaRPr lang="en-AU" sz="1800" b="1" dirty="0">
              <a:cs typeface="+mn-cs"/>
            </a:endParaRPr>
          </a:p>
          <a:p>
            <a:pPr fontAlgn="auto">
              <a:spcBef>
                <a:spcPts val="0"/>
              </a:spcBef>
              <a:spcAft>
                <a:spcPts val="0"/>
              </a:spcAft>
              <a:defRPr/>
            </a:pPr>
            <a:endParaRPr lang="en-AU" sz="1800" dirty="0">
              <a:cs typeface="+mn-cs"/>
            </a:endParaRPr>
          </a:p>
          <a:p>
            <a:pPr fontAlgn="auto">
              <a:spcBef>
                <a:spcPts val="0"/>
              </a:spcBef>
              <a:spcAft>
                <a:spcPts val="0"/>
              </a:spcAft>
              <a:defRPr/>
            </a:pPr>
            <a:endParaRPr lang="en-AU" sz="1800" dirty="0">
              <a:cs typeface="+mn-cs"/>
            </a:endParaRPr>
          </a:p>
          <a:p>
            <a:pPr fontAlgn="auto">
              <a:spcBef>
                <a:spcPts val="0"/>
              </a:spcBef>
              <a:spcAft>
                <a:spcPts val="0"/>
              </a:spcAft>
              <a:defRPr/>
            </a:pPr>
            <a:endParaRPr lang="en-AU" sz="1800" dirty="0">
              <a:cs typeface="+mn-cs"/>
            </a:endParaRPr>
          </a:p>
        </p:txBody>
      </p:sp>
    </p:spTree>
    <p:extLst>
      <p:ext uri="{BB962C8B-B14F-4D97-AF65-F5344CB8AC3E}">
        <p14:creationId xmlns:p14="http://schemas.microsoft.com/office/powerpoint/2010/main" val="3072266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2">
                    <a:lumMod val="50000"/>
                  </a:schemeClr>
                </a:solidFill>
              </a:rPr>
              <a:t>Healthy Lunchboxes</a:t>
            </a:r>
            <a:endParaRPr lang="en-AU" dirty="0"/>
          </a:p>
        </p:txBody>
      </p:sp>
      <p:sp>
        <p:nvSpPr>
          <p:cNvPr id="4" name="Content Placeholder 3"/>
          <p:cNvSpPr txBox="1">
            <a:spLocks noGrp="1"/>
          </p:cNvSpPr>
          <p:nvPr>
            <p:ph idx="1"/>
          </p:nvPr>
        </p:nvSpPr>
        <p:spPr>
          <a:xfrm>
            <a:off x="457200" y="1600200"/>
            <a:ext cx="8229600" cy="3631763"/>
          </a:xfrm>
          <a:prstGeom prst="rect">
            <a:avLst/>
          </a:prstGeom>
          <a:noFill/>
        </p:spPr>
        <p:txBody>
          <a:bodyPr>
            <a:spAutoFit/>
          </a:bodyPr>
          <a:lstStyle/>
          <a:p>
            <a:pPr fontAlgn="auto">
              <a:spcBef>
                <a:spcPts val="0"/>
              </a:spcBef>
              <a:spcAft>
                <a:spcPts val="0"/>
              </a:spcAft>
              <a:buNone/>
              <a:defRPr/>
            </a:pPr>
            <a:r>
              <a:rPr lang="en-AU" sz="2000" dirty="0">
                <a:latin typeface="+mn-lt"/>
                <a:cs typeface="+mn-cs"/>
              </a:rPr>
              <a:t>As  parents and carers you can help promote healthy lifestyle by:</a:t>
            </a:r>
          </a:p>
          <a:p>
            <a:pPr fontAlgn="auto">
              <a:spcBef>
                <a:spcPts val="0"/>
              </a:spcBef>
              <a:spcAft>
                <a:spcPts val="0"/>
              </a:spcAft>
              <a:defRPr/>
            </a:pPr>
            <a:endParaRPr lang="en-AU" sz="2000" dirty="0">
              <a:latin typeface="+mn-lt"/>
              <a:cs typeface="+mn-cs"/>
            </a:endParaRPr>
          </a:p>
          <a:p>
            <a:pPr marL="285750" indent="-285750" fontAlgn="auto">
              <a:lnSpc>
                <a:spcPct val="150000"/>
              </a:lnSpc>
              <a:spcBef>
                <a:spcPts val="0"/>
              </a:spcBef>
              <a:spcAft>
                <a:spcPts val="0"/>
              </a:spcAft>
              <a:buFont typeface="Arial" pitchFamily="34" charset="0"/>
              <a:buChar char="•"/>
              <a:defRPr/>
            </a:pPr>
            <a:r>
              <a:rPr lang="en-AU" sz="2000" dirty="0">
                <a:latin typeface="+mn-lt"/>
                <a:cs typeface="+mn-cs"/>
              </a:rPr>
              <a:t>Talking with your children about the importance of healthy eating and physical activity</a:t>
            </a:r>
          </a:p>
          <a:p>
            <a:pPr marL="285750" indent="-285750" fontAlgn="auto">
              <a:lnSpc>
                <a:spcPct val="150000"/>
              </a:lnSpc>
              <a:spcBef>
                <a:spcPts val="0"/>
              </a:spcBef>
              <a:spcAft>
                <a:spcPts val="0"/>
              </a:spcAft>
              <a:buFont typeface="Arial" pitchFamily="34" charset="0"/>
              <a:buChar char="•"/>
              <a:defRPr/>
            </a:pPr>
            <a:r>
              <a:rPr lang="en-AU" sz="2000" dirty="0">
                <a:latin typeface="+mn-lt"/>
                <a:cs typeface="+mn-cs"/>
              </a:rPr>
              <a:t>Providing healthy food  in lunchboxes</a:t>
            </a:r>
          </a:p>
          <a:p>
            <a:pPr marL="285750" indent="-285750" fontAlgn="auto">
              <a:lnSpc>
                <a:spcPct val="150000"/>
              </a:lnSpc>
              <a:spcBef>
                <a:spcPts val="0"/>
              </a:spcBef>
              <a:spcAft>
                <a:spcPts val="0"/>
              </a:spcAft>
              <a:buFont typeface="Arial" pitchFamily="34" charset="0"/>
              <a:buChar char="•"/>
              <a:defRPr/>
            </a:pPr>
            <a:r>
              <a:rPr lang="en-AU" sz="2000" dirty="0">
                <a:latin typeface="+mn-lt"/>
                <a:cs typeface="+mn-cs"/>
              </a:rPr>
              <a:t>Being a great role model for your children</a:t>
            </a:r>
          </a:p>
          <a:p>
            <a:pPr marL="285750" indent="-285750" fontAlgn="auto">
              <a:lnSpc>
                <a:spcPct val="150000"/>
              </a:lnSpc>
              <a:spcBef>
                <a:spcPts val="0"/>
              </a:spcBef>
              <a:spcAft>
                <a:spcPts val="0"/>
              </a:spcAft>
              <a:buNone/>
              <a:defRPr/>
            </a:pPr>
            <a:endParaRPr lang="en-AU" sz="2000" b="1" dirty="0">
              <a:latin typeface="+mn-lt"/>
              <a:cs typeface="+mn-cs"/>
            </a:endParaRPr>
          </a:p>
          <a:p>
            <a:pPr marL="285750" indent="-285750" fontAlgn="auto">
              <a:spcBef>
                <a:spcPts val="0"/>
              </a:spcBef>
              <a:spcAft>
                <a:spcPts val="0"/>
              </a:spcAft>
              <a:buFont typeface="Arial" pitchFamily="34" charset="0"/>
              <a:buChar char="•"/>
              <a:defRPr/>
            </a:pPr>
            <a:endParaRPr lang="en-AU" sz="2000" dirty="0">
              <a:latin typeface="+mn-lt"/>
              <a:cs typeface="+mn-cs"/>
            </a:endParaRPr>
          </a:p>
          <a:p>
            <a:pPr fontAlgn="auto">
              <a:spcBef>
                <a:spcPts val="0"/>
              </a:spcBef>
              <a:spcAft>
                <a:spcPts val="0"/>
              </a:spcAft>
              <a:defRPr/>
            </a:pPr>
            <a:endParaRPr lang="en-AU" sz="2000" dirty="0">
              <a:latin typeface="+mn-lt"/>
              <a:cs typeface="+mn-cs"/>
            </a:endParaRPr>
          </a:p>
        </p:txBody>
      </p:sp>
    </p:spTree>
    <p:extLst>
      <p:ext uri="{BB962C8B-B14F-4D97-AF65-F5344CB8AC3E}">
        <p14:creationId xmlns:p14="http://schemas.microsoft.com/office/powerpoint/2010/main" val="331185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2">
                    <a:lumMod val="50000"/>
                  </a:schemeClr>
                </a:solidFill>
              </a:rPr>
              <a:t>Healthy Lunchboxes</a:t>
            </a:r>
            <a:endParaRPr lang="en-AU"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657" y="116632"/>
            <a:ext cx="1982441" cy="194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idx="1"/>
          </p:nvPr>
        </p:nvSpPr>
        <p:spPr bwMode="auto">
          <a:xfrm>
            <a:off x="457200" y="1600200"/>
            <a:ext cx="8229600" cy="461665"/>
          </a:xfrm>
          <a:prstGeom prst="rect">
            <a:avLst/>
          </a:prstGeom>
          <a:noFill/>
          <a:ln>
            <a:noFill/>
          </a:ln>
        </p:spPr>
        <p:txBody>
          <a:bodyPr>
            <a:spAutoFit/>
          </a:bodyPr>
          <a:lstStyle/>
          <a:p>
            <a:pPr fontAlgn="auto">
              <a:spcBef>
                <a:spcPts val="0"/>
              </a:spcBef>
              <a:spcAft>
                <a:spcPts val="0"/>
              </a:spcAft>
              <a:defRPr/>
            </a:pPr>
            <a:r>
              <a:rPr lang="en-AU" sz="2400" b="1" dirty="0">
                <a:solidFill>
                  <a:srgbClr val="000000"/>
                </a:solidFill>
                <a:latin typeface="+mj-lt"/>
                <a:cs typeface="+mn-cs"/>
              </a:rPr>
              <a:t>What to pack for lunch</a:t>
            </a:r>
          </a:p>
        </p:txBody>
      </p:sp>
      <p:sp>
        <p:nvSpPr>
          <p:cNvPr id="6" name="TextBox 3"/>
          <p:cNvSpPr txBox="1">
            <a:spLocks noChangeArrowheads="1"/>
          </p:cNvSpPr>
          <p:nvPr/>
        </p:nvSpPr>
        <p:spPr bwMode="auto">
          <a:xfrm>
            <a:off x="309563" y="1595438"/>
            <a:ext cx="8464550" cy="5078313"/>
          </a:xfrm>
          <a:prstGeom prst="rect">
            <a:avLst/>
          </a:prstGeom>
          <a:noFill/>
          <a:ln>
            <a:noFill/>
          </a:ln>
        </p:spPr>
        <p:txBody>
          <a:bodyPr>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endParaRPr lang="en-AU" sz="2000" b="1" dirty="0">
              <a:latin typeface="+mj-lt"/>
            </a:endParaRPr>
          </a:p>
          <a:p>
            <a:pPr eaLnBrk="1" fontAlgn="auto" hangingPunct="1">
              <a:spcBef>
                <a:spcPts val="0"/>
              </a:spcBef>
              <a:spcAft>
                <a:spcPts val="0"/>
              </a:spcAft>
              <a:defRPr/>
            </a:pPr>
            <a:endParaRPr lang="en-AU" sz="2000" b="1" dirty="0">
              <a:latin typeface="+mj-lt"/>
            </a:endParaRPr>
          </a:p>
          <a:p>
            <a:pPr eaLnBrk="1" fontAlgn="auto" hangingPunct="1">
              <a:spcBef>
                <a:spcPts val="0"/>
              </a:spcBef>
              <a:spcAft>
                <a:spcPts val="0"/>
              </a:spcAft>
              <a:defRPr/>
            </a:pPr>
            <a:r>
              <a:rPr lang="en-AU" sz="2000" b="1" dirty="0">
                <a:latin typeface="+mj-lt"/>
              </a:rPr>
              <a:t>The base</a:t>
            </a:r>
          </a:p>
          <a:p>
            <a:pPr eaLnBrk="1" fontAlgn="auto" hangingPunct="1">
              <a:spcBef>
                <a:spcPts val="0"/>
              </a:spcBef>
              <a:spcAft>
                <a:spcPts val="0"/>
              </a:spcAft>
              <a:defRPr/>
            </a:pPr>
            <a:r>
              <a:rPr lang="en-AU" sz="2000" dirty="0">
                <a:latin typeface="+mj-lt"/>
              </a:rPr>
              <a:t>Choose a grain based food to fill hungry tummies</a:t>
            </a:r>
          </a:p>
          <a:p>
            <a:pPr eaLnBrk="1" fontAlgn="auto" hangingPunct="1">
              <a:spcBef>
                <a:spcPts val="0"/>
              </a:spcBef>
              <a:spcAft>
                <a:spcPts val="0"/>
              </a:spcAft>
              <a:defRPr/>
            </a:pPr>
            <a:endParaRPr lang="en-AU" sz="2000" dirty="0">
              <a:latin typeface="+mj-lt"/>
            </a:endParaRPr>
          </a:p>
          <a:p>
            <a:pPr eaLnBrk="1" fontAlgn="auto" hangingPunct="1">
              <a:spcBef>
                <a:spcPts val="0"/>
              </a:spcBef>
              <a:spcAft>
                <a:spcPts val="0"/>
              </a:spcAft>
              <a:defRPr/>
            </a:pPr>
            <a:endParaRPr lang="en-AU" sz="2000" dirty="0">
              <a:latin typeface="+mj-lt"/>
            </a:endParaRPr>
          </a:p>
          <a:p>
            <a:pPr eaLnBrk="1" fontAlgn="auto" hangingPunct="1">
              <a:spcBef>
                <a:spcPts val="0"/>
              </a:spcBef>
              <a:spcAft>
                <a:spcPts val="0"/>
              </a:spcAft>
              <a:defRPr/>
            </a:pPr>
            <a:r>
              <a:rPr lang="en-AU" sz="2000" b="1" dirty="0">
                <a:latin typeface="+mj-lt"/>
              </a:rPr>
              <a:t>The filling</a:t>
            </a:r>
          </a:p>
          <a:p>
            <a:pPr eaLnBrk="1" fontAlgn="auto" hangingPunct="1">
              <a:spcBef>
                <a:spcPts val="0"/>
              </a:spcBef>
              <a:spcAft>
                <a:spcPts val="0"/>
              </a:spcAft>
              <a:defRPr/>
            </a:pPr>
            <a:r>
              <a:rPr lang="en-AU" sz="2000" dirty="0">
                <a:latin typeface="+mj-lt"/>
              </a:rPr>
              <a:t>Select a lean red or white meat filling or alternative</a:t>
            </a:r>
          </a:p>
          <a:p>
            <a:pPr eaLnBrk="1" fontAlgn="auto" hangingPunct="1">
              <a:spcBef>
                <a:spcPts val="0"/>
              </a:spcBef>
              <a:spcAft>
                <a:spcPts val="0"/>
              </a:spcAft>
              <a:defRPr/>
            </a:pPr>
            <a:endParaRPr lang="en-AU" sz="2000" b="1" dirty="0">
              <a:latin typeface="+mj-lt"/>
            </a:endParaRPr>
          </a:p>
          <a:p>
            <a:pPr eaLnBrk="1" fontAlgn="auto" hangingPunct="1">
              <a:spcBef>
                <a:spcPts val="0"/>
              </a:spcBef>
              <a:spcAft>
                <a:spcPts val="0"/>
              </a:spcAft>
              <a:defRPr/>
            </a:pPr>
            <a:endParaRPr lang="en-AU" sz="2000" b="1" dirty="0">
              <a:latin typeface="+mj-lt"/>
            </a:endParaRPr>
          </a:p>
          <a:p>
            <a:pPr eaLnBrk="1" fontAlgn="auto" hangingPunct="1">
              <a:spcBef>
                <a:spcPts val="0"/>
              </a:spcBef>
              <a:spcAft>
                <a:spcPts val="0"/>
              </a:spcAft>
              <a:defRPr/>
            </a:pPr>
            <a:r>
              <a:rPr lang="en-AU" sz="2000" b="1" dirty="0">
                <a:latin typeface="+mj-lt"/>
              </a:rPr>
              <a:t>Vegetables and salad</a:t>
            </a:r>
          </a:p>
          <a:p>
            <a:pPr eaLnBrk="1" fontAlgn="auto" hangingPunct="1">
              <a:spcBef>
                <a:spcPts val="0"/>
              </a:spcBef>
              <a:spcAft>
                <a:spcPts val="0"/>
              </a:spcAft>
              <a:defRPr/>
            </a:pPr>
            <a:r>
              <a:rPr lang="en-AU" sz="2000" dirty="0">
                <a:latin typeface="+mj-lt"/>
              </a:rPr>
              <a:t>Add two or more varieties for plenty of vitamins, minerals and dietary fibre</a:t>
            </a:r>
          </a:p>
          <a:p>
            <a:pPr eaLnBrk="1" fontAlgn="auto" hangingPunct="1">
              <a:spcBef>
                <a:spcPts val="0"/>
              </a:spcBef>
              <a:spcAft>
                <a:spcPts val="0"/>
              </a:spcAft>
              <a:defRPr/>
            </a:pPr>
            <a:endParaRPr lang="en-AU" sz="2000" dirty="0">
              <a:latin typeface="+mj-lt"/>
            </a:endParaRPr>
          </a:p>
          <a:p>
            <a:pPr eaLnBrk="1" fontAlgn="auto" hangingPunct="1">
              <a:spcBef>
                <a:spcPts val="0"/>
              </a:spcBef>
              <a:spcAft>
                <a:spcPts val="0"/>
              </a:spcAft>
              <a:defRPr/>
            </a:pPr>
            <a:endParaRPr lang="en-AU" sz="2000" dirty="0">
              <a:latin typeface="+mj-lt"/>
            </a:endParaRPr>
          </a:p>
          <a:p>
            <a:pPr eaLnBrk="1" fontAlgn="auto" hangingPunct="1">
              <a:spcBef>
                <a:spcPts val="0"/>
              </a:spcBef>
              <a:spcAft>
                <a:spcPts val="0"/>
              </a:spcAft>
              <a:defRPr/>
            </a:pPr>
            <a:r>
              <a:rPr lang="en-AU" sz="2000" b="1" dirty="0">
                <a:latin typeface="+mj-lt"/>
              </a:rPr>
              <a:t>Water to drink and a piece of  fruit</a:t>
            </a:r>
          </a:p>
          <a:p>
            <a:pPr eaLnBrk="1" fontAlgn="auto" hangingPunct="1">
              <a:spcBef>
                <a:spcPts val="0"/>
              </a:spcBef>
              <a:spcAft>
                <a:spcPts val="0"/>
              </a:spcAft>
              <a:defRPr/>
            </a:pPr>
            <a:endParaRPr lang="en-AU" sz="1200" b="1" dirty="0">
              <a:latin typeface="+mj-lt"/>
            </a:endParaRPr>
          </a:p>
          <a:p>
            <a:pPr eaLnBrk="1" fontAlgn="auto" hangingPunct="1">
              <a:spcBef>
                <a:spcPts val="0"/>
              </a:spcBef>
              <a:spcAft>
                <a:spcPts val="0"/>
              </a:spcAft>
              <a:defRPr/>
            </a:pPr>
            <a:endParaRPr lang="en-AU" sz="1200" b="1" dirty="0">
              <a:latin typeface="+mj-lt"/>
            </a:endParaRPr>
          </a:p>
        </p:txBody>
      </p:sp>
      <p:pic>
        <p:nvPicPr>
          <p:cNvPr id="7" name="Picture 12" descr="http://citysalvos.com/wp-content/uploads/water_bottle-300x300.jpg"/>
          <p:cNvPicPr>
            <a:picLocks noChangeAspect="1" noChangeArrowheads="1"/>
          </p:cNvPicPr>
          <p:nvPr/>
        </p:nvPicPr>
        <p:blipFill>
          <a:blip r:embed="rId4" cstate="print"/>
          <a:srcRect l="29025" t="1074" r="28531"/>
          <a:stretch>
            <a:fillRect/>
          </a:stretch>
        </p:blipFill>
        <p:spPr bwMode="auto">
          <a:xfrm>
            <a:off x="4355976" y="5999460"/>
            <a:ext cx="311596" cy="731763"/>
          </a:xfrm>
          <a:prstGeom prst="rect">
            <a:avLst/>
          </a:prstGeom>
          <a:solidFill>
            <a:schemeClr val="bg2">
              <a:lumMod val="75000"/>
            </a:schemeClr>
          </a:solidFill>
          <a:ln>
            <a:noFill/>
          </a:ln>
        </p:spPr>
      </p:pic>
      <p:pic>
        <p:nvPicPr>
          <p:cNvPr id="8" name="Picture 14"/>
          <p:cNvPicPr>
            <a:picLocks noChangeAspect="1" noChangeArrowheads="1"/>
          </p:cNvPicPr>
          <p:nvPr/>
        </p:nvPicPr>
        <p:blipFill>
          <a:blip r:embed="rId5" cstate="print"/>
          <a:srcRect/>
          <a:stretch>
            <a:fillRect/>
          </a:stretch>
        </p:blipFill>
        <p:spPr bwMode="auto">
          <a:xfrm>
            <a:off x="7236296" y="5373216"/>
            <a:ext cx="657225" cy="447675"/>
          </a:xfrm>
          <a:prstGeom prst="rect">
            <a:avLst/>
          </a:prstGeom>
          <a:noFill/>
          <a:ln w="9525">
            <a:noFill/>
            <a:miter lim="800000"/>
            <a:headEnd/>
            <a:tailEnd/>
          </a:ln>
        </p:spPr>
      </p:pic>
      <p:pic>
        <p:nvPicPr>
          <p:cNvPr id="9" name="Picture 2" descr="Q:\Program areas\Healthy Children Initiative\HCI 12_03 Munch and Move\Photos\Photo Library\strawberries.jpg"/>
          <p:cNvPicPr>
            <a:picLocks noChangeAspect="1" noChangeArrowheads="1"/>
          </p:cNvPicPr>
          <p:nvPr/>
        </p:nvPicPr>
        <p:blipFill>
          <a:blip r:embed="rId6" cstate="print"/>
          <a:srcRect/>
          <a:stretch>
            <a:fillRect/>
          </a:stretch>
        </p:blipFill>
        <p:spPr bwMode="auto">
          <a:xfrm>
            <a:off x="4644008" y="6093296"/>
            <a:ext cx="837417" cy="628063"/>
          </a:xfrm>
          <a:prstGeom prst="ellipse">
            <a:avLst/>
          </a:prstGeom>
          <a:ln>
            <a:noFill/>
          </a:ln>
          <a:effectLst>
            <a:softEdge rad="112500"/>
          </a:effectLst>
        </p:spPr>
      </p:pic>
      <p:pic>
        <p:nvPicPr>
          <p:cNvPr id="10" name="Picture 11"/>
          <p:cNvPicPr>
            <a:picLocks noChangeAspect="1" noChangeArrowheads="1"/>
          </p:cNvPicPr>
          <p:nvPr/>
        </p:nvPicPr>
        <p:blipFill>
          <a:blip r:embed="rId7" cstate="print"/>
          <a:srcRect/>
          <a:stretch>
            <a:fillRect/>
          </a:stretch>
        </p:blipFill>
        <p:spPr bwMode="auto">
          <a:xfrm flipH="1">
            <a:off x="7956376" y="5373216"/>
            <a:ext cx="559345" cy="495300"/>
          </a:xfrm>
          <a:prstGeom prst="rect">
            <a:avLst/>
          </a:prstGeom>
          <a:noFill/>
          <a:ln w="9525">
            <a:noFill/>
            <a:miter lim="800000"/>
            <a:headEnd/>
            <a:tailEnd/>
          </a:ln>
        </p:spPr>
      </p:pic>
      <p:pic>
        <p:nvPicPr>
          <p:cNvPr id="11" name="Picture 10"/>
          <p:cNvPicPr>
            <a:picLocks noChangeAspect="1" noChangeArrowheads="1"/>
          </p:cNvPicPr>
          <p:nvPr/>
        </p:nvPicPr>
        <p:blipFill>
          <a:blip r:embed="rId8" cstate="print"/>
          <a:srcRect/>
          <a:stretch>
            <a:fillRect/>
          </a:stretch>
        </p:blipFill>
        <p:spPr bwMode="auto">
          <a:xfrm>
            <a:off x="6588224" y="5373216"/>
            <a:ext cx="592138" cy="495300"/>
          </a:xfrm>
          <a:prstGeom prst="rect">
            <a:avLst/>
          </a:prstGeom>
          <a:noFill/>
          <a:ln w="9525">
            <a:noFill/>
            <a:miter lim="800000"/>
            <a:headEnd/>
            <a:tailEnd/>
          </a:ln>
        </p:spPr>
      </p:pic>
      <p:pic>
        <p:nvPicPr>
          <p:cNvPr id="12" name="Picture 17"/>
          <p:cNvPicPr>
            <a:picLocks noChangeAspect="1" noChangeArrowheads="1"/>
          </p:cNvPicPr>
          <p:nvPr/>
        </p:nvPicPr>
        <p:blipFill>
          <a:blip r:embed="rId9" cstate="print"/>
          <a:srcRect/>
          <a:stretch>
            <a:fillRect/>
          </a:stretch>
        </p:blipFill>
        <p:spPr bwMode="auto">
          <a:xfrm>
            <a:off x="8532440" y="4797152"/>
            <a:ext cx="323850" cy="1085850"/>
          </a:xfrm>
          <a:prstGeom prst="rect">
            <a:avLst/>
          </a:prstGeom>
          <a:noFill/>
          <a:ln w="9525">
            <a:noFill/>
            <a:miter lim="800000"/>
            <a:headEnd/>
            <a:tailEnd/>
          </a:ln>
        </p:spPr>
      </p:pic>
      <p:pic>
        <p:nvPicPr>
          <p:cNvPr id="14" name="Picture 12"/>
          <p:cNvPicPr>
            <a:picLocks noChangeAspect="1" noChangeArrowheads="1"/>
          </p:cNvPicPr>
          <p:nvPr/>
        </p:nvPicPr>
        <p:blipFill>
          <a:blip r:embed="rId10" cstate="print"/>
          <a:srcRect/>
          <a:stretch>
            <a:fillRect/>
          </a:stretch>
        </p:blipFill>
        <p:spPr bwMode="auto">
          <a:xfrm>
            <a:off x="8886825" y="4725144"/>
            <a:ext cx="257175" cy="1000125"/>
          </a:xfrm>
          <a:prstGeom prst="rect">
            <a:avLst/>
          </a:prstGeom>
          <a:noFill/>
          <a:ln w="9525">
            <a:noFill/>
            <a:miter lim="800000"/>
            <a:headEnd/>
            <a:tailEnd/>
          </a:ln>
        </p:spPr>
      </p:pic>
      <p:pic>
        <p:nvPicPr>
          <p:cNvPr id="15" name="Picture 13"/>
          <p:cNvPicPr>
            <a:picLocks noChangeAspect="1" noChangeArrowheads="1"/>
          </p:cNvPicPr>
          <p:nvPr/>
        </p:nvPicPr>
        <p:blipFill>
          <a:blip r:embed="rId11" cstate="print"/>
          <a:srcRect/>
          <a:stretch>
            <a:fillRect/>
          </a:stretch>
        </p:blipFill>
        <p:spPr bwMode="auto">
          <a:xfrm>
            <a:off x="5940152" y="5301208"/>
            <a:ext cx="590550" cy="571500"/>
          </a:xfrm>
          <a:prstGeom prst="rect">
            <a:avLst/>
          </a:prstGeom>
          <a:noFill/>
          <a:ln w="9525">
            <a:noFill/>
            <a:miter lim="800000"/>
            <a:headEnd/>
            <a:tailEnd/>
          </a:ln>
        </p:spPr>
      </p:pic>
      <p:pic>
        <p:nvPicPr>
          <p:cNvPr id="16" name="Picture 15"/>
          <p:cNvPicPr>
            <a:picLocks noChangeAspect="1" noChangeArrowheads="1"/>
          </p:cNvPicPr>
          <p:nvPr/>
        </p:nvPicPr>
        <p:blipFill>
          <a:blip r:embed="rId12" cstate="print"/>
          <a:srcRect/>
          <a:stretch>
            <a:fillRect/>
          </a:stretch>
        </p:blipFill>
        <p:spPr bwMode="auto">
          <a:xfrm>
            <a:off x="5724128" y="3645024"/>
            <a:ext cx="552450" cy="544512"/>
          </a:xfrm>
          <a:prstGeom prst="rect">
            <a:avLst/>
          </a:prstGeom>
          <a:noFill/>
          <a:ln w="9525">
            <a:noFill/>
            <a:miter lim="800000"/>
            <a:headEnd/>
            <a:tailEnd/>
          </a:ln>
        </p:spPr>
      </p:pic>
      <p:pic>
        <p:nvPicPr>
          <p:cNvPr id="17" name="Picture 9"/>
          <p:cNvPicPr>
            <a:picLocks noChangeAspect="1" noChangeArrowheads="1"/>
          </p:cNvPicPr>
          <p:nvPr/>
        </p:nvPicPr>
        <p:blipFill>
          <a:blip r:embed="rId13" cstate="print"/>
          <a:srcRect/>
          <a:stretch>
            <a:fillRect/>
          </a:stretch>
        </p:blipFill>
        <p:spPr bwMode="auto">
          <a:xfrm>
            <a:off x="6300192" y="3645024"/>
            <a:ext cx="698500" cy="484188"/>
          </a:xfrm>
          <a:prstGeom prst="rect">
            <a:avLst/>
          </a:prstGeom>
          <a:noFill/>
          <a:ln w="9525">
            <a:noFill/>
            <a:miter lim="800000"/>
            <a:headEnd/>
            <a:tailEnd/>
          </a:ln>
        </p:spPr>
      </p:pic>
      <p:pic>
        <p:nvPicPr>
          <p:cNvPr id="18" name="Picture 7"/>
          <p:cNvPicPr>
            <a:picLocks noChangeAspect="1" noChangeArrowheads="1"/>
          </p:cNvPicPr>
          <p:nvPr/>
        </p:nvPicPr>
        <p:blipFill>
          <a:blip r:embed="rId14" cstate="print"/>
          <a:srcRect/>
          <a:stretch>
            <a:fillRect/>
          </a:stretch>
        </p:blipFill>
        <p:spPr bwMode="auto">
          <a:xfrm>
            <a:off x="7135813" y="3592513"/>
            <a:ext cx="438150" cy="466725"/>
          </a:xfrm>
          <a:prstGeom prst="rect">
            <a:avLst/>
          </a:prstGeom>
          <a:noFill/>
          <a:ln w="9525">
            <a:noFill/>
            <a:miter lim="800000"/>
            <a:headEnd/>
            <a:tailEnd/>
          </a:ln>
        </p:spPr>
      </p:pic>
      <p:pic>
        <p:nvPicPr>
          <p:cNvPr id="19" name="Picture 8"/>
          <p:cNvPicPr>
            <a:picLocks noChangeAspect="1" noChangeArrowheads="1"/>
          </p:cNvPicPr>
          <p:nvPr/>
        </p:nvPicPr>
        <p:blipFill>
          <a:blip r:embed="rId15" cstate="print"/>
          <a:srcRect/>
          <a:stretch>
            <a:fillRect/>
          </a:stretch>
        </p:blipFill>
        <p:spPr bwMode="auto">
          <a:xfrm>
            <a:off x="7740352" y="3645024"/>
            <a:ext cx="588963" cy="411162"/>
          </a:xfrm>
          <a:prstGeom prst="rect">
            <a:avLst/>
          </a:prstGeom>
          <a:noFill/>
          <a:ln w="9525">
            <a:noFill/>
            <a:miter lim="800000"/>
            <a:headEnd/>
            <a:tailEnd/>
          </a:ln>
        </p:spPr>
      </p:pic>
      <p:pic>
        <p:nvPicPr>
          <p:cNvPr id="20" name="Picture 16"/>
          <p:cNvPicPr>
            <a:picLocks noChangeAspect="1" noChangeArrowheads="1"/>
          </p:cNvPicPr>
          <p:nvPr/>
        </p:nvPicPr>
        <p:blipFill>
          <a:blip r:embed="rId16" cstate="print"/>
          <a:srcRect/>
          <a:stretch>
            <a:fillRect/>
          </a:stretch>
        </p:blipFill>
        <p:spPr bwMode="auto">
          <a:xfrm>
            <a:off x="5436096" y="2420888"/>
            <a:ext cx="1100138" cy="500063"/>
          </a:xfrm>
          <a:prstGeom prst="rect">
            <a:avLst/>
          </a:prstGeom>
          <a:noFill/>
          <a:ln w="9525">
            <a:noFill/>
            <a:miter lim="800000"/>
            <a:headEnd/>
            <a:tailEnd/>
          </a:ln>
        </p:spPr>
      </p:pic>
      <p:pic>
        <p:nvPicPr>
          <p:cNvPr id="21" name="Picture 4"/>
          <p:cNvPicPr>
            <a:picLocks noChangeAspect="1" noChangeArrowheads="1"/>
          </p:cNvPicPr>
          <p:nvPr/>
        </p:nvPicPr>
        <p:blipFill>
          <a:blip r:embed="rId17" cstate="print"/>
          <a:srcRect/>
          <a:stretch>
            <a:fillRect/>
          </a:stretch>
        </p:blipFill>
        <p:spPr bwMode="auto">
          <a:xfrm>
            <a:off x="6588224" y="2348880"/>
            <a:ext cx="698500" cy="723900"/>
          </a:xfrm>
          <a:prstGeom prst="rect">
            <a:avLst/>
          </a:prstGeom>
          <a:noFill/>
          <a:ln w="9525">
            <a:noFill/>
            <a:miter lim="800000"/>
            <a:headEnd/>
            <a:tailEnd/>
          </a:ln>
        </p:spPr>
      </p:pic>
      <p:pic>
        <p:nvPicPr>
          <p:cNvPr id="22" name="Picture 6"/>
          <p:cNvPicPr>
            <a:picLocks noChangeAspect="1" noChangeArrowheads="1"/>
          </p:cNvPicPr>
          <p:nvPr/>
        </p:nvPicPr>
        <p:blipFill>
          <a:blip r:embed="rId18" cstate="print"/>
          <a:srcRect/>
          <a:stretch>
            <a:fillRect/>
          </a:stretch>
        </p:blipFill>
        <p:spPr bwMode="auto">
          <a:xfrm>
            <a:off x="7452320" y="2348880"/>
            <a:ext cx="577850" cy="576263"/>
          </a:xfrm>
          <a:prstGeom prst="rect">
            <a:avLst/>
          </a:prstGeom>
          <a:noFill/>
          <a:ln w="9525">
            <a:noFill/>
            <a:miter lim="800000"/>
            <a:headEnd/>
            <a:tailEnd/>
          </a:ln>
        </p:spPr>
      </p:pic>
    </p:spTree>
    <p:extLst>
      <p:ext uri="{BB962C8B-B14F-4D97-AF65-F5344CB8AC3E}">
        <p14:creationId xmlns:p14="http://schemas.microsoft.com/office/powerpoint/2010/main" val="133861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AU">
                <a:solidFill>
                  <a:schemeClr val="accent2">
                    <a:lumMod val="50000"/>
                  </a:schemeClr>
                </a:solidFill>
              </a:rPr>
              <a:t>Healthy Lunchboxes</a:t>
            </a:r>
            <a:endParaRPr lang="en-AU" dirty="0"/>
          </a:p>
        </p:txBody>
      </p:sp>
      <p:sp>
        <p:nvSpPr>
          <p:cNvPr id="3" name="Content Placeholder 2"/>
          <p:cNvSpPr>
            <a:spLocks noGrp="1"/>
          </p:cNvSpPr>
          <p:nvPr>
            <p:ph idx="1"/>
          </p:nvPr>
        </p:nvSpPr>
        <p:spPr>
          <a:xfrm>
            <a:off x="457200" y="1600200"/>
            <a:ext cx="8229600" cy="4525963"/>
          </a:xfrm>
        </p:spPr>
        <p:txBody>
          <a:bodyPr>
            <a:normAutofit/>
          </a:bodyPr>
          <a:lstStyle/>
          <a:p>
            <a:pPr>
              <a:buNone/>
            </a:pPr>
            <a:r>
              <a:rPr lang="en-AU" b="1">
                <a:solidFill>
                  <a:srgbClr val="000000"/>
                </a:solidFill>
              </a:rPr>
              <a:t>Avoid foods high in added sugar, salt and fat.</a:t>
            </a:r>
          </a:p>
          <a:p>
            <a:pPr>
              <a:buNone/>
            </a:pPr>
            <a:r>
              <a:rPr lang="en-AU" altLang="en-US" sz="2000"/>
              <a:t>These are occasional and sometimes foods and best </a:t>
            </a:r>
            <a:r>
              <a:rPr lang="en-AU" altLang="en-US" sz="2000" b="1" i="1"/>
              <a:t>not</a:t>
            </a:r>
            <a:r>
              <a:rPr lang="en-AU" altLang="en-US" sz="2000"/>
              <a:t> packed for school.</a:t>
            </a:r>
          </a:p>
          <a:p>
            <a:pPr>
              <a:buNone/>
            </a:pPr>
            <a:endParaRPr lang="en-AU" altLang="en-US" sz="2000" b="1"/>
          </a:p>
          <a:p>
            <a:r>
              <a:rPr lang="en-AU" altLang="en-US" sz="2000"/>
              <a:t>Sweet biscuits are full of sugar eg cream biscuits, cookies</a:t>
            </a:r>
          </a:p>
          <a:p>
            <a:r>
              <a:rPr lang="en-AU" altLang="en-US" sz="2000"/>
              <a:t>Muesli bars are great sometimes.</a:t>
            </a:r>
          </a:p>
          <a:p>
            <a:r>
              <a:rPr lang="en-AU" altLang="en-US" sz="2000"/>
              <a:t>Corn chips</a:t>
            </a:r>
          </a:p>
          <a:p>
            <a:r>
              <a:rPr lang="en-AU" altLang="en-US" sz="2000"/>
              <a:t>Donuts and cakes</a:t>
            </a:r>
          </a:p>
          <a:p>
            <a:r>
              <a:rPr lang="en-AU" altLang="en-US" sz="2000"/>
              <a:t>Chocolates and lollies</a:t>
            </a:r>
          </a:p>
          <a:p>
            <a:r>
              <a:rPr lang="en-AU" altLang="en-US" sz="2000"/>
              <a:t>Pies and sausage rolls</a:t>
            </a:r>
          </a:p>
          <a:p>
            <a:r>
              <a:rPr lang="en-AU" altLang="en-US" sz="2000"/>
              <a:t>Sugar sweetened drinks (soft drinks, energy drinks, fruit drinks, cordial)</a:t>
            </a:r>
          </a:p>
          <a:p>
            <a:r>
              <a:rPr lang="en-AU" altLang="en-US" sz="2000"/>
              <a:t>Poppers (can’t be resealed either)</a:t>
            </a:r>
          </a:p>
          <a:p>
            <a:endParaRPr lang="en-AU" altLang="en-US" sz="2400"/>
          </a:p>
          <a:p>
            <a:pPr>
              <a:buNone/>
            </a:pPr>
            <a:endParaRPr lang="en-AU" b="1">
              <a:solidFill>
                <a:srgbClr val="000000"/>
              </a:solidFill>
            </a:endParaRPr>
          </a:p>
          <a:p>
            <a:endParaRPr lang="en-AU" dirty="0"/>
          </a:p>
        </p:txBody>
      </p:sp>
      <p:pic>
        <p:nvPicPr>
          <p:cNvPr id="4" name="Picture 2" descr="http://healthy-kids.com.au/wp-content/uploads/2013/12/Sugar-Cubes.jpg"/>
          <p:cNvPicPr>
            <a:picLocks noChangeAspect="1" noChangeArrowheads="1"/>
          </p:cNvPicPr>
          <p:nvPr/>
        </p:nvPicPr>
        <p:blipFill>
          <a:blip r:embed="rId2" cstate="print"/>
          <a:srcRect/>
          <a:stretch>
            <a:fillRect/>
          </a:stretch>
        </p:blipFill>
        <p:spPr bwMode="auto">
          <a:xfrm>
            <a:off x="7668344" y="764704"/>
            <a:ext cx="1276499" cy="850149"/>
          </a:xfrm>
          <a:prstGeom prst="rect">
            <a:avLst/>
          </a:prstGeom>
          <a:noFill/>
          <a:ln w="9525">
            <a:noFill/>
            <a:miter lim="800000"/>
            <a:headEnd/>
            <a:tailEnd/>
          </a:ln>
        </p:spPr>
      </p:pic>
      <p:pic>
        <p:nvPicPr>
          <p:cNvPr id="5" name="Picture 4" descr="http://previews.123rf.com/images/yeko/yeko1103/yeko110300021/9000272-Colorful-and-tasty-donuts-on-white-background-Stock-Photo-donuts-donut-doughnut.jpg"/>
          <p:cNvPicPr/>
          <p:nvPr/>
        </p:nvPicPr>
        <p:blipFill>
          <a:blip r:embed="rId3" cstate="print"/>
          <a:srcRect/>
          <a:stretch>
            <a:fillRect/>
          </a:stretch>
        </p:blipFill>
        <p:spPr bwMode="auto">
          <a:xfrm>
            <a:off x="7740352" y="3717032"/>
            <a:ext cx="1142301" cy="1007660"/>
          </a:xfrm>
          <a:prstGeom prst="rect">
            <a:avLst/>
          </a:prstGeom>
          <a:noFill/>
          <a:ln w="9525">
            <a:noFill/>
            <a:miter lim="800000"/>
            <a:headEnd/>
            <a:tailEnd/>
          </a:ln>
        </p:spPr>
      </p:pic>
      <p:pic>
        <p:nvPicPr>
          <p:cNvPr id="6" name="Picture 4" descr="Scoop of Salt"/>
          <p:cNvPicPr>
            <a:picLocks noChangeAspect="1" noChangeArrowheads="1"/>
          </p:cNvPicPr>
          <p:nvPr/>
        </p:nvPicPr>
        <p:blipFill>
          <a:blip r:embed="rId4" cstate="print"/>
          <a:srcRect/>
          <a:stretch>
            <a:fillRect/>
          </a:stretch>
        </p:blipFill>
        <p:spPr bwMode="auto">
          <a:xfrm>
            <a:off x="251520" y="476672"/>
            <a:ext cx="1458466" cy="967449"/>
          </a:xfrm>
          <a:prstGeom prst="rect">
            <a:avLst/>
          </a:prstGeom>
          <a:noFill/>
          <a:ln w="9525">
            <a:noFill/>
            <a:miter lim="800000"/>
            <a:headEnd/>
            <a:tailEnd/>
          </a:ln>
        </p:spPr>
      </p:pic>
      <p:pic>
        <p:nvPicPr>
          <p:cNvPr id="7" name="Picture 6" descr="https://c1.staticflickr.com/9/8180/8022368132_87e005eaed.jpg"/>
          <p:cNvPicPr/>
          <p:nvPr/>
        </p:nvPicPr>
        <p:blipFill>
          <a:blip r:embed="rId5" cstate="print"/>
          <a:srcRect/>
          <a:stretch>
            <a:fillRect/>
          </a:stretch>
        </p:blipFill>
        <p:spPr bwMode="auto">
          <a:xfrm>
            <a:off x="6300192" y="3933056"/>
            <a:ext cx="1152128" cy="792088"/>
          </a:xfrm>
          <a:prstGeom prst="rect">
            <a:avLst/>
          </a:prstGeom>
          <a:noFill/>
          <a:ln w="9525">
            <a:noFill/>
            <a:miter lim="800000"/>
            <a:headEnd/>
            <a:tailEnd/>
          </a:ln>
        </p:spPr>
      </p:pic>
      <p:pic>
        <p:nvPicPr>
          <p:cNvPr id="8" name="Picture 7" descr="http://www.snakpak.com.au/images/lollies.jpg"/>
          <p:cNvPicPr/>
          <p:nvPr/>
        </p:nvPicPr>
        <p:blipFill>
          <a:blip r:embed="rId6" cstate="print"/>
          <a:srcRect/>
          <a:stretch>
            <a:fillRect/>
          </a:stretch>
        </p:blipFill>
        <p:spPr bwMode="auto">
          <a:xfrm>
            <a:off x="4355976" y="3933056"/>
            <a:ext cx="1733922" cy="74539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2">
                    <a:lumMod val="50000"/>
                  </a:schemeClr>
                </a:solidFill>
              </a:rPr>
              <a:t>Healthy Lunchboxes</a:t>
            </a:r>
            <a:endParaRPr lang="en-AU" dirty="0"/>
          </a:p>
        </p:txBody>
      </p:sp>
      <p:sp>
        <p:nvSpPr>
          <p:cNvPr id="3" name="Content Placeholder 2"/>
          <p:cNvSpPr>
            <a:spLocks noGrp="1"/>
          </p:cNvSpPr>
          <p:nvPr>
            <p:ph idx="1"/>
          </p:nvPr>
        </p:nvSpPr>
        <p:spPr/>
        <p:txBody>
          <a:bodyPr>
            <a:normAutofit fontScale="62500" lnSpcReduction="20000"/>
          </a:bodyPr>
          <a:lstStyle/>
          <a:p>
            <a:r>
              <a:rPr lang="en-AU" sz="5100" b="1" dirty="0">
                <a:solidFill>
                  <a:srgbClr val="000000"/>
                </a:solidFill>
              </a:rPr>
              <a:t>What to pack for recess</a:t>
            </a:r>
          </a:p>
          <a:p>
            <a:pPr marL="285750" indent="-285750" defTabSz="912813">
              <a:lnSpc>
                <a:spcPct val="150000"/>
              </a:lnSpc>
            </a:pPr>
            <a:r>
              <a:rPr lang="en-AU" altLang="en-US" dirty="0"/>
              <a:t>A boiled egg</a:t>
            </a:r>
          </a:p>
          <a:p>
            <a:pPr marL="285750" indent="-285750" defTabSz="912813">
              <a:lnSpc>
                <a:spcPct val="150000"/>
              </a:lnSpc>
            </a:pPr>
            <a:r>
              <a:rPr lang="en-AU" altLang="en-US" dirty="0"/>
              <a:t>Home-made low fat scones, muffins or pikelets</a:t>
            </a:r>
          </a:p>
          <a:p>
            <a:pPr marL="285750" indent="-285750" defTabSz="912813">
              <a:lnSpc>
                <a:spcPct val="150000"/>
              </a:lnSpc>
            </a:pPr>
            <a:r>
              <a:rPr lang="en-AU" altLang="en-US" dirty="0"/>
              <a:t>Salad vegetables </a:t>
            </a:r>
          </a:p>
          <a:p>
            <a:pPr marL="285750" indent="-285750" defTabSz="912813">
              <a:lnSpc>
                <a:spcPct val="150000"/>
              </a:lnSpc>
            </a:pPr>
            <a:r>
              <a:rPr lang="en-AU" altLang="en-US" dirty="0"/>
              <a:t>Vegetable sticks (carrot, cucumber and capsicum) with low fat dip</a:t>
            </a:r>
          </a:p>
          <a:p>
            <a:pPr marL="285750" indent="-285750" defTabSz="912813">
              <a:lnSpc>
                <a:spcPct val="150000"/>
              </a:lnSpc>
            </a:pPr>
            <a:r>
              <a:rPr lang="en-AU" altLang="en-US" dirty="0"/>
              <a:t>Fruit kebabs or fruit salad </a:t>
            </a:r>
          </a:p>
          <a:p>
            <a:pPr marL="285750" indent="-285750" defTabSz="912813">
              <a:lnSpc>
                <a:spcPct val="150000"/>
              </a:lnSpc>
            </a:pPr>
            <a:r>
              <a:rPr lang="en-AU" altLang="en-US" dirty="0"/>
              <a:t>Plain popcorn </a:t>
            </a:r>
          </a:p>
          <a:p>
            <a:pPr marL="285750" indent="-285750" defTabSz="912813">
              <a:lnSpc>
                <a:spcPct val="150000"/>
              </a:lnSpc>
            </a:pPr>
            <a:r>
              <a:rPr lang="en-AU" altLang="en-US" dirty="0"/>
              <a:t>Snack-sized tub of reduced fat yoghurt</a:t>
            </a:r>
          </a:p>
          <a:p>
            <a:pPr marL="285750" indent="-285750" defTabSz="912813">
              <a:lnSpc>
                <a:spcPct val="150000"/>
              </a:lnSpc>
            </a:pPr>
            <a:r>
              <a:rPr lang="en-AU" altLang="en-US" dirty="0"/>
              <a:t>Rice crackers or corn cakes with cubes or sliced reduced fat cheese  </a:t>
            </a:r>
          </a:p>
          <a:p>
            <a:endParaRPr lang="en-AU" dirty="0"/>
          </a:p>
        </p:txBody>
      </p:sp>
      <p:pic>
        <p:nvPicPr>
          <p:cNvPr id="4" name="Picture 2" descr="https://encrypted-tbn1.gstatic.com/images?q=tbn:ANd9GcSsOgngvl9W-tmqISmqd_xGpxLNR8JojmmV9BCDr0igXZ-pQMqOuQ"/>
          <p:cNvPicPr>
            <a:picLocks noChangeAspect="1" noChangeArrowheads="1"/>
          </p:cNvPicPr>
          <p:nvPr/>
        </p:nvPicPr>
        <p:blipFill rotWithShape="1">
          <a:blip r:embed="rId2" cstate="print"/>
          <a:srcRect l="29860"/>
          <a:stretch/>
        </p:blipFill>
        <p:spPr bwMode="auto">
          <a:xfrm>
            <a:off x="7668344" y="1052736"/>
            <a:ext cx="1188634" cy="1269357"/>
          </a:xfrm>
          <a:prstGeom prst="ellipse">
            <a:avLst/>
          </a:prstGeom>
          <a:ln>
            <a:noFill/>
          </a:ln>
          <a:effectLst>
            <a:softEdge rad="112500"/>
          </a:effectLst>
        </p:spPr>
      </p:pic>
      <p:pic>
        <p:nvPicPr>
          <p:cNvPr id="5" name="Picture 4" descr="Veggie sticks + hommus"/>
          <p:cNvPicPr>
            <a:picLocks noChangeAspect="1" noChangeArrowheads="1"/>
          </p:cNvPicPr>
          <p:nvPr/>
        </p:nvPicPr>
        <p:blipFill>
          <a:blip r:embed="rId3" cstate="print"/>
          <a:srcRect/>
          <a:stretch>
            <a:fillRect/>
          </a:stretch>
        </p:blipFill>
        <p:spPr bwMode="auto">
          <a:xfrm>
            <a:off x="7596336" y="2492896"/>
            <a:ext cx="1275751" cy="1275751"/>
          </a:xfrm>
          <a:prstGeom prst="ellipse">
            <a:avLst/>
          </a:prstGeom>
          <a:ln>
            <a:noFill/>
          </a:ln>
          <a:effectLst>
            <a:softEdge rad="112500"/>
          </a:effectLst>
        </p:spPr>
      </p:pic>
      <p:pic>
        <p:nvPicPr>
          <p:cNvPr id="6" name="Picture 9"/>
          <p:cNvPicPr>
            <a:picLocks noChangeAspect="1"/>
          </p:cNvPicPr>
          <p:nvPr/>
        </p:nvPicPr>
        <p:blipFill>
          <a:blip r:embed="rId4" cstate="print"/>
          <a:srcRect t="6255" r="-906"/>
          <a:stretch>
            <a:fillRect/>
          </a:stretch>
        </p:blipFill>
        <p:spPr bwMode="auto">
          <a:xfrm>
            <a:off x="7596336" y="3861048"/>
            <a:ext cx="1460519" cy="1356779"/>
          </a:xfrm>
          <a:prstGeom prst="ellipse">
            <a:avLst/>
          </a:prstGeom>
          <a:ln>
            <a:noFill/>
          </a:ln>
          <a:effectLst>
            <a:softEdge rad="112500"/>
          </a:effectLst>
        </p:spPr>
      </p:pic>
      <p:pic>
        <p:nvPicPr>
          <p:cNvPr id="7" name="Picture 2" descr="Cheese &amp; tomato on crackers"/>
          <p:cNvPicPr>
            <a:picLocks noChangeAspect="1" noChangeArrowheads="1"/>
          </p:cNvPicPr>
          <p:nvPr/>
        </p:nvPicPr>
        <p:blipFill>
          <a:blip r:embed="rId5" cstate="print"/>
          <a:srcRect/>
          <a:stretch>
            <a:fillRect/>
          </a:stretch>
        </p:blipFill>
        <p:spPr bwMode="auto">
          <a:xfrm>
            <a:off x="7668344" y="5229200"/>
            <a:ext cx="1294946" cy="1294946"/>
          </a:xfrm>
          <a:prstGeom prst="ellipse">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2">
                    <a:lumMod val="50000"/>
                  </a:schemeClr>
                </a:solidFill>
              </a:rPr>
              <a:t>Healthy Lunchboxes</a:t>
            </a:r>
            <a:endParaRPr lang="en-AU" dirty="0"/>
          </a:p>
        </p:txBody>
      </p:sp>
      <p:sp>
        <p:nvSpPr>
          <p:cNvPr id="3" name="Content Placeholder 2"/>
          <p:cNvSpPr>
            <a:spLocks noGrp="1"/>
          </p:cNvSpPr>
          <p:nvPr>
            <p:ph idx="1"/>
          </p:nvPr>
        </p:nvSpPr>
        <p:spPr/>
        <p:txBody>
          <a:bodyPr/>
          <a:lstStyle/>
          <a:p>
            <a:r>
              <a:rPr lang="en-AU" altLang="en-US" sz="2800" b="1" dirty="0">
                <a:solidFill>
                  <a:srgbClr val="000000"/>
                </a:solidFill>
              </a:rPr>
              <a:t>The school canteen sells many varieties of lunches and snacks. Please be mindful of:</a:t>
            </a:r>
          </a:p>
          <a:p>
            <a:pPr>
              <a:buNone/>
            </a:pPr>
            <a:endParaRPr lang="en-AU" altLang="en-US" sz="2800" b="1" dirty="0">
              <a:solidFill>
                <a:srgbClr val="000000"/>
              </a:solidFill>
            </a:endParaRPr>
          </a:p>
          <a:p>
            <a:r>
              <a:rPr lang="en-AU" altLang="en-US" sz="2000" b="1" dirty="0">
                <a:solidFill>
                  <a:srgbClr val="000000"/>
                </a:solidFill>
              </a:rPr>
              <a:t>Does your child like to eat that type of food?</a:t>
            </a:r>
          </a:p>
          <a:p>
            <a:r>
              <a:rPr lang="en-AU" altLang="en-US" sz="2000" b="1" dirty="0">
                <a:solidFill>
                  <a:srgbClr val="000000"/>
                </a:solidFill>
              </a:rPr>
              <a:t>Have they had it before?</a:t>
            </a:r>
          </a:p>
          <a:p>
            <a:r>
              <a:rPr lang="en-AU" altLang="en-US" sz="2000" b="1" dirty="0">
                <a:solidFill>
                  <a:srgbClr val="000000"/>
                </a:solidFill>
              </a:rPr>
              <a:t>Will they eat it all?  (We have 10 minutes eating time)</a:t>
            </a:r>
          </a:p>
          <a:p>
            <a:r>
              <a:rPr lang="en-AU" altLang="en-US" sz="2000" b="1" dirty="0">
                <a:solidFill>
                  <a:srgbClr val="000000"/>
                </a:solidFill>
              </a:rPr>
              <a:t>Will the food be too messy to eat?</a:t>
            </a:r>
          </a:p>
          <a:p>
            <a:pPr>
              <a:buNone/>
            </a:pPr>
            <a:endParaRPr lang="en-AU" altLang="en-US" sz="2000" b="1" dirty="0">
              <a:solidFill>
                <a:srgbClr val="000000"/>
              </a:solidFill>
            </a:endParaRPr>
          </a:p>
          <a:p>
            <a:pPr algn="ctr">
              <a:buNone/>
            </a:pPr>
            <a:r>
              <a:rPr lang="en-AU" altLang="en-US" sz="2000" b="1" dirty="0">
                <a:solidFill>
                  <a:srgbClr val="000000"/>
                </a:solidFill>
              </a:rPr>
              <a:t>A suggestion is to have your child try the food at home first before you buy it for them at the school canteen.</a:t>
            </a:r>
          </a:p>
          <a:p>
            <a:pPr algn="ctr">
              <a:buNone/>
            </a:pPr>
            <a:r>
              <a:rPr lang="en-AU" altLang="en-US" sz="2000" b="1" dirty="0">
                <a:solidFill>
                  <a:srgbClr val="000000"/>
                </a:solidFill>
              </a:rPr>
              <a:t>It is recommended that lunch orders are an occasional treat.</a:t>
            </a:r>
            <a:endParaRPr lang="en-AU" altLang="en-US" sz="2000" dirty="0"/>
          </a:p>
          <a:p>
            <a:endParaRPr lang="en-AU" dirty="0"/>
          </a:p>
        </p:txBody>
      </p:sp>
      <p:pic>
        <p:nvPicPr>
          <p:cNvPr id="4" name="Picture 3" descr="http://bigbasket.com/media/uploads/p/l/264916_4-nissin-cup-noodles-veggi-manchow.jpg"/>
          <p:cNvPicPr/>
          <p:nvPr/>
        </p:nvPicPr>
        <p:blipFill>
          <a:blip r:embed="rId2" cstate="print"/>
          <a:srcRect/>
          <a:stretch>
            <a:fillRect/>
          </a:stretch>
        </p:blipFill>
        <p:spPr bwMode="auto">
          <a:xfrm>
            <a:off x="7867650" y="476672"/>
            <a:ext cx="1276350" cy="1276350"/>
          </a:xfrm>
          <a:prstGeom prst="rect">
            <a:avLst/>
          </a:prstGeom>
          <a:noFill/>
          <a:ln w="9525">
            <a:noFill/>
            <a:miter lim="800000"/>
            <a:headEnd/>
            <a:tailEnd/>
          </a:ln>
        </p:spPr>
      </p:pic>
      <p:pic>
        <p:nvPicPr>
          <p:cNvPr id="8" name="Picture 7" descr="Image result for pasta cups">
            <a:extLst>
              <a:ext uri="{FF2B5EF4-FFF2-40B4-BE49-F238E27FC236}">
                <a16:creationId xmlns:a16="http://schemas.microsoft.com/office/drawing/2014/main" id="{B6C8EE8E-EFD1-4111-9749-774DB3BACEE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3551" y="2269371"/>
            <a:ext cx="1501849" cy="11053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ttp://s3-ap-southeast-2.amazonaws.com/wc-prod-pim/JPEG_1000x1000/SM6800_smash_nude_food_lunch_box_clear.jpg"/>
          <p:cNvPicPr/>
          <p:nvPr/>
        </p:nvPicPr>
        <p:blipFill rotWithShape="1">
          <a:blip r:embed="rId2" cstate="print"/>
          <a:srcRect t="32892" r="-3" b="18461"/>
          <a:stretch/>
        </p:blipFill>
        <p:spPr bwMode="auto">
          <a:xfrm>
            <a:off x="4444680" y="10"/>
            <a:ext cx="469931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p:spPr>
      </p:pic>
      <p:pic>
        <p:nvPicPr>
          <p:cNvPr id="5" name="Picture 4" descr="http://www.cutoutthecrap.com.au/wp-content/uploads/2014/01/lunch-box-2.jpg"/>
          <p:cNvPicPr/>
          <p:nvPr/>
        </p:nvPicPr>
        <p:blipFill rotWithShape="1">
          <a:blip r:embed="rId3" cstate="print"/>
          <a:srcRect t="10564" r="3" b="1356"/>
          <a:stretch/>
        </p:blipFill>
        <p:spPr bwMode="auto">
          <a:xfrm>
            <a:off x="5241306" y="2286000"/>
            <a:ext cx="3902692"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p:spPr>
      </p:pic>
      <p:pic>
        <p:nvPicPr>
          <p:cNvPr id="1026" name="Picture 2" descr="http://www.whatson4littleones.co.uk/images/cmsimages/0/Features/quaddie.jpg"/>
          <p:cNvPicPr>
            <a:picLocks noChangeAspect="1" noChangeArrowheads="1"/>
          </p:cNvPicPr>
          <p:nvPr/>
        </p:nvPicPr>
        <p:blipFill rotWithShape="1">
          <a:blip r:embed="rId4" cstate="print"/>
          <a:srcRect t="21587" r="4" b="4870"/>
          <a:stretch/>
        </p:blipFill>
        <p:spPr bwMode="auto">
          <a:xfrm>
            <a:off x="6035713" y="45720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p:spPr>
      </p:pic>
      <p:sp>
        <p:nvSpPr>
          <p:cNvPr id="73"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3816030" cy="1325563"/>
          </a:xfrm>
        </p:spPr>
        <p:txBody>
          <a:bodyPr>
            <a:normAutofit/>
          </a:bodyPr>
          <a:lstStyle/>
          <a:p>
            <a:r>
              <a:rPr lang="en-AU" sz="3500">
                <a:solidFill>
                  <a:srgbClr val="000000"/>
                </a:solidFill>
              </a:rPr>
              <a:t>Healthy Lunchboxes</a:t>
            </a:r>
          </a:p>
        </p:txBody>
      </p:sp>
      <p:sp>
        <p:nvSpPr>
          <p:cNvPr id="3" name="Content Placeholder 2"/>
          <p:cNvSpPr>
            <a:spLocks noGrp="1"/>
          </p:cNvSpPr>
          <p:nvPr>
            <p:ph idx="1"/>
          </p:nvPr>
        </p:nvSpPr>
        <p:spPr>
          <a:xfrm>
            <a:off x="628650" y="2021249"/>
            <a:ext cx="4280673" cy="4155713"/>
          </a:xfrm>
        </p:spPr>
        <p:txBody>
          <a:bodyPr>
            <a:normAutofit/>
          </a:bodyPr>
          <a:lstStyle/>
          <a:p>
            <a:pPr>
              <a:buNone/>
            </a:pPr>
            <a:r>
              <a:rPr lang="en-AU" sz="1700">
                <a:solidFill>
                  <a:srgbClr val="000000"/>
                </a:solidFill>
              </a:rPr>
              <a:t>How to package your child’s food.</a:t>
            </a:r>
          </a:p>
          <a:p>
            <a:r>
              <a:rPr lang="en-AU" sz="1700">
                <a:solidFill>
                  <a:srgbClr val="000000"/>
                </a:solidFill>
              </a:rPr>
              <a:t>If you use cling wrap, make sure your child can open it. It can be quite sticky.</a:t>
            </a:r>
          </a:p>
          <a:p>
            <a:r>
              <a:rPr lang="en-AU" sz="1700">
                <a:solidFill>
                  <a:srgbClr val="000000"/>
                </a:solidFill>
              </a:rPr>
              <a:t>There are many lunchboxes on the market. Make sure your child can open the lunchbox you buy. </a:t>
            </a:r>
          </a:p>
          <a:p>
            <a:r>
              <a:rPr lang="en-AU" sz="1700">
                <a:solidFill>
                  <a:srgbClr val="000000"/>
                </a:solidFill>
              </a:rPr>
              <a:t>An ice brick is great to keep your child’s lunch cool.</a:t>
            </a:r>
          </a:p>
          <a:p>
            <a:r>
              <a:rPr lang="en-AU" sz="1700">
                <a:solidFill>
                  <a:srgbClr val="000000"/>
                </a:solidFill>
              </a:rPr>
              <a:t>If the lunchbox has lots of compartments, show your child where you are putting recess or fruit break etc.</a:t>
            </a:r>
          </a:p>
          <a:p>
            <a:endParaRPr lang="en-AU" sz="17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2">
                    <a:lumMod val="50000"/>
                  </a:schemeClr>
                </a:solidFill>
              </a:rPr>
              <a:t>Healthy Lunchboxes</a:t>
            </a:r>
            <a:endParaRPr lang="en-AU" dirty="0"/>
          </a:p>
        </p:txBody>
      </p:sp>
      <p:sp>
        <p:nvSpPr>
          <p:cNvPr id="3" name="Content Placeholder 2"/>
          <p:cNvSpPr>
            <a:spLocks noGrp="1"/>
          </p:cNvSpPr>
          <p:nvPr>
            <p:ph idx="1"/>
          </p:nvPr>
        </p:nvSpPr>
        <p:spPr/>
        <p:txBody>
          <a:bodyPr/>
          <a:lstStyle/>
          <a:p>
            <a:pPr>
              <a:buNone/>
            </a:pPr>
            <a:r>
              <a:rPr lang="en-AU" dirty="0"/>
              <a:t>How to package your child’s food.</a:t>
            </a:r>
          </a:p>
          <a:p>
            <a:r>
              <a:rPr lang="en-AU" sz="2400" dirty="0"/>
              <a:t>If you pack yoghurt or cheese, make sure they are kept cool especially in the warmer months.</a:t>
            </a:r>
          </a:p>
          <a:p>
            <a:r>
              <a:rPr lang="en-AU" sz="2400" dirty="0"/>
              <a:t>An insulated lunchbox is great to keep these cool in with an ice brick too.</a:t>
            </a:r>
          </a:p>
          <a:p>
            <a:r>
              <a:rPr lang="en-AU" sz="2400" dirty="0"/>
              <a:t>Water is best for your child to drink.</a:t>
            </a:r>
          </a:p>
          <a:p>
            <a:r>
              <a:rPr lang="en-AU" sz="2400" dirty="0"/>
              <a:t>These can be frozen the night before. They keep lunches cool and your child has a lovely cold drink for lunch.</a:t>
            </a:r>
          </a:p>
          <a:p>
            <a:endParaRPr lang="en-AU" sz="2400" dirty="0"/>
          </a:p>
          <a:p>
            <a:pPr>
              <a:buNone/>
            </a:pPr>
            <a:endParaRPr lang="en-AU" dirty="0"/>
          </a:p>
          <a:p>
            <a:pPr>
              <a:buNone/>
            </a:pPr>
            <a:endParaRPr lang="en-AU" dirty="0"/>
          </a:p>
        </p:txBody>
      </p:sp>
      <p:pic>
        <p:nvPicPr>
          <p:cNvPr id="4" name="Picture 3" descr="http://babyology.com.au/wp-content/uploads/2012/12/packit_display.001.jpg"/>
          <p:cNvPicPr/>
          <p:nvPr/>
        </p:nvPicPr>
        <p:blipFill>
          <a:blip r:embed="rId2" cstate="print"/>
          <a:srcRect/>
          <a:stretch>
            <a:fillRect/>
          </a:stretch>
        </p:blipFill>
        <p:spPr bwMode="auto">
          <a:xfrm>
            <a:off x="6950968" y="5517232"/>
            <a:ext cx="2193032" cy="1156841"/>
          </a:xfrm>
          <a:prstGeom prst="rect">
            <a:avLst/>
          </a:prstGeom>
          <a:noFill/>
          <a:ln w="9525">
            <a:noFill/>
            <a:miter lim="800000"/>
            <a:headEnd/>
            <a:tailEnd/>
          </a:ln>
        </p:spPr>
      </p:pic>
      <p:pic>
        <p:nvPicPr>
          <p:cNvPr id="5" name="Picture 4" descr="http://momslittleones.com/images/ice%20brick.png"/>
          <p:cNvPicPr/>
          <p:nvPr/>
        </p:nvPicPr>
        <p:blipFill>
          <a:blip r:embed="rId3" cstate="print"/>
          <a:srcRect t="21070" b="21739"/>
          <a:stretch>
            <a:fillRect/>
          </a:stretch>
        </p:blipFill>
        <p:spPr bwMode="auto">
          <a:xfrm>
            <a:off x="4283968" y="5445224"/>
            <a:ext cx="2209800" cy="1263799"/>
          </a:xfrm>
          <a:prstGeom prst="rect">
            <a:avLst/>
          </a:prstGeom>
          <a:noFill/>
          <a:ln w="9525">
            <a:noFill/>
            <a:miter lim="800000"/>
            <a:headEnd/>
            <a:tailEnd/>
          </a:ln>
        </p:spPr>
      </p:pic>
      <p:pic>
        <p:nvPicPr>
          <p:cNvPr id="6" name="Picture 5" descr="http://binkyabout.com/wp-content/uploads/2015/07/Frozen-water-bottle.jpg"/>
          <p:cNvPicPr/>
          <p:nvPr/>
        </p:nvPicPr>
        <p:blipFill>
          <a:blip r:embed="rId4" cstate="print"/>
          <a:srcRect/>
          <a:stretch>
            <a:fillRect/>
          </a:stretch>
        </p:blipFill>
        <p:spPr bwMode="auto">
          <a:xfrm>
            <a:off x="2483768" y="5301208"/>
            <a:ext cx="1368152" cy="1398412"/>
          </a:xfrm>
          <a:prstGeom prst="rect">
            <a:avLst/>
          </a:prstGeom>
          <a:noFill/>
          <a:ln w="9525">
            <a:noFill/>
            <a:miter lim="800000"/>
            <a:headEnd/>
            <a:tailEnd/>
          </a:ln>
        </p:spPr>
      </p:pic>
      <p:pic>
        <p:nvPicPr>
          <p:cNvPr id="7" name="Picture 2" descr="http://www.piggledee.com.au/wp-content/uploads/2014/06/P6226019-590x442.jpg"/>
          <p:cNvPicPr>
            <a:picLocks noChangeAspect="1" noChangeArrowheads="1"/>
          </p:cNvPicPr>
          <p:nvPr/>
        </p:nvPicPr>
        <p:blipFill>
          <a:blip r:embed="rId5" cstate="print"/>
          <a:srcRect/>
          <a:stretch>
            <a:fillRect/>
          </a:stretch>
        </p:blipFill>
        <p:spPr bwMode="auto">
          <a:xfrm>
            <a:off x="251520" y="5373216"/>
            <a:ext cx="1826266" cy="136815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720</Words>
  <Application>Microsoft Office PowerPoint</Application>
  <PresentationFormat>On-screen Show (4:3)</PresentationFormat>
  <Paragraphs>101</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Healthy Eating - Healthy Lunchboxes</vt:lpstr>
      <vt:lpstr>Healthy Lunchboxes</vt:lpstr>
      <vt:lpstr>Healthy Lunchboxes</vt:lpstr>
      <vt:lpstr>Healthy Lunchboxes</vt:lpstr>
      <vt:lpstr>Healthy Lunchboxes</vt:lpstr>
      <vt:lpstr>Healthy Lunchboxes</vt:lpstr>
      <vt:lpstr>Healthy Lunchboxes</vt:lpstr>
      <vt:lpstr>Healthy Lunchboxes</vt:lpstr>
      <vt:lpstr>Healthy Lunchboxes</vt:lpstr>
      <vt:lpstr>Healthy Lunchboxes</vt:lpstr>
      <vt:lpstr>Healthy Lunchboxes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Eating - Healthy Lunchboxes</dc:title>
  <dc:creator>Nicole Brasier</dc:creator>
  <cp:lastModifiedBy>Nicole Brasier</cp:lastModifiedBy>
  <cp:revision>6</cp:revision>
  <cp:lastPrinted>2019-11-08T01:06:24Z</cp:lastPrinted>
  <dcterms:created xsi:type="dcterms:W3CDTF">2019-11-07T08:21:07Z</dcterms:created>
  <dcterms:modified xsi:type="dcterms:W3CDTF">2020-10-25T00:53:45Z</dcterms:modified>
</cp:coreProperties>
</file>